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79" r:id="rId27"/>
    <p:sldId id="281" r:id="rId28"/>
    <p:sldId id="282" r:id="rId29"/>
    <p:sldId id="283" r:id="rId30"/>
    <p:sldId id="284" r:id="rId31"/>
    <p:sldId id="285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15068" y="936460"/>
            <a:ext cx="8426715" cy="2905697"/>
          </a:xfrm>
        </p:spPr>
        <p:txBody>
          <a:bodyPr/>
          <a:lstStyle/>
          <a:p>
            <a:pPr algn="ctr"/>
            <a:r>
              <a:rPr lang="pl-PL" b="1" dirty="0"/>
              <a:t>Zmiany klimatu i ochrona</a:t>
            </a:r>
            <a:br>
              <a:rPr lang="pl-PL" b="1" dirty="0"/>
            </a:br>
            <a:r>
              <a:rPr lang="pl-PL" b="1" dirty="0"/>
              <a:t>zasobów </a:t>
            </a:r>
            <a:r>
              <a:rPr lang="pl-PL" b="1" dirty="0" smtClean="0"/>
              <a:t>wodnych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6704203" y="5791460"/>
            <a:ext cx="1760290" cy="386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900" b="1" dirty="0" smtClean="0">
                <a:solidFill>
                  <a:schemeClr val="tx1"/>
                </a:solidFill>
              </a:rPr>
              <a:t>Zychorzyn, 16.02.2025 r. </a:t>
            </a:r>
            <a:endParaRPr lang="pl-PL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59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93457" y="310393"/>
            <a:ext cx="7819210" cy="1233181"/>
          </a:xfrm>
        </p:spPr>
        <p:txBody>
          <a:bodyPr/>
          <a:lstStyle/>
          <a:p>
            <a:pPr algn="l"/>
            <a:r>
              <a:rPr lang="pl-PL" b="1" dirty="0"/>
              <a:t>Susze i pustynnienie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6704203" y="5791460"/>
            <a:ext cx="1760290" cy="386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900" b="1" dirty="0" smtClean="0">
                <a:solidFill>
                  <a:schemeClr val="tx1"/>
                </a:solidFill>
              </a:rPr>
              <a:t>Zychorzyn, 16.02.2025 r. </a:t>
            </a:r>
            <a:endParaRPr lang="pl-PL" sz="900" dirty="0">
              <a:solidFill>
                <a:schemeClr val="tx1"/>
              </a:solid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928381" y="2521654"/>
            <a:ext cx="6655967" cy="2923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endParaRPr lang="pl-PL" sz="1600" b="1" dirty="0">
              <a:solidFill>
                <a:srgbClr val="00B0F0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88930" y="1959357"/>
            <a:ext cx="80282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Zmiany klimatyczne przyczyniają się do coraz </a:t>
            </a:r>
            <a:r>
              <a:rPr lang="pl-PL" sz="1600" b="1" dirty="0" smtClean="0">
                <a:solidFill>
                  <a:srgbClr val="00B0F0"/>
                </a:solidFill>
              </a:rPr>
              <a:t>częstszych </a:t>
            </a:r>
            <a:r>
              <a:rPr lang="pl-PL" sz="1600" b="1" dirty="0">
                <a:solidFill>
                  <a:srgbClr val="00B0F0"/>
                </a:solidFill>
              </a:rPr>
              <a:t>i dłuższych okresów suszy, co prowadzi do pustynnienia terenów</a:t>
            </a:r>
            <a:r>
              <a:rPr lang="pl-PL" sz="1600" b="1" dirty="0" smtClean="0">
                <a:solidFill>
                  <a:srgbClr val="00B0F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l-PL" sz="1600" b="1" dirty="0" smtClean="0">
                <a:solidFill>
                  <a:srgbClr val="00B0F0"/>
                </a:solidFill>
              </a:rPr>
              <a:t>Skutki </a:t>
            </a:r>
            <a:r>
              <a:rPr lang="pl-PL" sz="1600" b="1" dirty="0">
                <a:solidFill>
                  <a:srgbClr val="00B0F0"/>
                </a:solidFill>
              </a:rPr>
              <a:t>to m.in.:</a:t>
            </a:r>
          </a:p>
          <a:p>
            <a:pPr algn="just">
              <a:lnSpc>
                <a:spcPct val="150000"/>
              </a:lnSpc>
            </a:pPr>
            <a:r>
              <a:rPr lang="pl-PL" sz="1600" b="1" dirty="0" smtClean="0">
                <a:solidFill>
                  <a:srgbClr val="00B0F0"/>
                </a:solidFill>
              </a:rPr>
              <a:t>  </a:t>
            </a:r>
            <a:r>
              <a:rPr lang="pl-PL" sz="1600" b="1" dirty="0">
                <a:solidFill>
                  <a:srgbClr val="00B0F0"/>
                </a:solidFill>
              </a:rPr>
              <a:t>Spadek plonów w rolnictwie i niedobory wody </a:t>
            </a:r>
            <a:r>
              <a:rPr lang="pl-PL" sz="1600" b="1" dirty="0" smtClean="0">
                <a:solidFill>
                  <a:srgbClr val="00B0F0"/>
                </a:solidFill>
              </a:rPr>
              <a:t>pitnej</a:t>
            </a:r>
            <a:r>
              <a:rPr lang="pl-PL" sz="1600" b="1" dirty="0">
                <a:solidFill>
                  <a:srgbClr val="00B0F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l-PL" sz="1600" b="1" dirty="0" smtClean="0">
                <a:solidFill>
                  <a:srgbClr val="00B0F0"/>
                </a:solidFill>
              </a:rPr>
              <a:t>  </a:t>
            </a:r>
            <a:r>
              <a:rPr lang="pl-PL" sz="1600" b="1" dirty="0">
                <a:solidFill>
                  <a:srgbClr val="00B0F0"/>
                </a:solidFill>
              </a:rPr>
              <a:t>Degradacja gleb oraz wzrost ryzyka </a:t>
            </a:r>
            <a:r>
              <a:rPr lang="pl-PL" sz="1600" b="1" dirty="0" smtClean="0">
                <a:solidFill>
                  <a:srgbClr val="00B0F0"/>
                </a:solidFill>
              </a:rPr>
              <a:t>pożarów lasów</a:t>
            </a:r>
            <a:r>
              <a:rPr lang="pl-PL" sz="1600" b="1" dirty="0">
                <a:solidFill>
                  <a:srgbClr val="00B0F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l-PL" sz="1600" b="1" dirty="0" smtClean="0">
                <a:solidFill>
                  <a:srgbClr val="00B0F0"/>
                </a:solidFill>
              </a:rPr>
              <a:t>  </a:t>
            </a:r>
            <a:r>
              <a:rPr lang="pl-PL" sz="1600" b="1" dirty="0">
                <a:solidFill>
                  <a:srgbClr val="00B0F0"/>
                </a:solidFill>
              </a:rPr>
              <a:t>Zwiększenie napięć społecznych i migracji ludności w regionach dotkniętych brakiem wody.</a:t>
            </a:r>
          </a:p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W Polsce regiony wschodnie i środkowe są szczególnie narażone na te zjawiska, wymagając zrównoważonego zarządzania zasobami wodnymi.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348" y="528758"/>
            <a:ext cx="1356353" cy="153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6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4063" y="463991"/>
            <a:ext cx="7819210" cy="1233181"/>
          </a:xfrm>
        </p:spPr>
        <p:txBody>
          <a:bodyPr/>
          <a:lstStyle/>
          <a:p>
            <a:pPr algn="l"/>
            <a:r>
              <a:rPr lang="pl-PL" sz="4800" b="1" dirty="0"/>
              <a:t>Powodzie – skutek zmian klimatycznych</a:t>
            </a:r>
            <a:endParaRPr lang="pl-PL" sz="4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6704203" y="5791460"/>
            <a:ext cx="1760290" cy="386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900" b="1" dirty="0" smtClean="0">
                <a:solidFill>
                  <a:schemeClr val="tx1"/>
                </a:solidFill>
              </a:rPr>
              <a:t>Zychorzyn, 16.02.2025 r. </a:t>
            </a:r>
            <a:endParaRPr lang="pl-PL" sz="900" dirty="0">
              <a:solidFill>
                <a:schemeClr val="tx1"/>
              </a:solid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928381" y="2521654"/>
            <a:ext cx="6655967" cy="2923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endParaRPr lang="pl-PL" sz="1600" b="1" dirty="0">
              <a:solidFill>
                <a:srgbClr val="00B0F0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05040" y="2792567"/>
            <a:ext cx="8028264" cy="2632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Zmiany klimatu powodują zwiększenie częstotliwości i intensywności opadów, co prowadzi do powodzi. Powodzie niszczą infrastrukturę, domy oraz rolnictwo, powodując wysokie koszty odbudowy. Wzrasta ryzyko powodzi błyskawicznych, które są trudne do przewidzenia i zagrażają życiu. W Polsce szczególnie narażone są tereny górskie oraz obszary przy dużych rzekach, jak Wisła czy Odra. Działania adaptacyjne, takie jak budowa wałów przeciwpowodziowych i zbiorników retencyjnych, stają się kluczowe dla ochrony ludności.</a:t>
            </a: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838" y="1074788"/>
            <a:ext cx="1513435" cy="169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0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4063" y="463991"/>
            <a:ext cx="7819210" cy="1233181"/>
          </a:xfrm>
        </p:spPr>
        <p:txBody>
          <a:bodyPr/>
          <a:lstStyle/>
          <a:p>
            <a:pPr algn="l"/>
            <a:r>
              <a:rPr lang="pl-PL" sz="4800" b="1" dirty="0"/>
              <a:t>Jakość wody</a:t>
            </a:r>
            <a:endParaRPr lang="pl-PL" sz="4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6704203" y="5791460"/>
            <a:ext cx="1760290" cy="386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900" b="1" dirty="0" smtClean="0">
                <a:solidFill>
                  <a:schemeClr val="tx1"/>
                </a:solidFill>
              </a:rPr>
              <a:t>Zychorzyn, 16.02.2025 r. </a:t>
            </a:r>
            <a:endParaRPr lang="pl-PL" sz="900" dirty="0">
              <a:solidFill>
                <a:schemeClr val="tx1"/>
              </a:solid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928381" y="2521654"/>
            <a:ext cx="6655967" cy="2923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endParaRPr lang="pl-PL" sz="1600" b="1" dirty="0">
              <a:solidFill>
                <a:srgbClr val="00B0F0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30207" y="2649954"/>
            <a:ext cx="80282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Zmiany klimatu wpływają negatywnie na jakość wód, co </a:t>
            </a:r>
            <a:r>
              <a:rPr lang="pl-PL" sz="1600" b="1" dirty="0" smtClean="0">
                <a:solidFill>
                  <a:srgbClr val="00B0F0"/>
                </a:solidFill>
              </a:rPr>
              <a:t>jest związane </a:t>
            </a:r>
            <a:r>
              <a:rPr lang="pl-PL" sz="1600" b="1" dirty="0">
                <a:solidFill>
                  <a:srgbClr val="00B0F0"/>
                </a:solidFill>
              </a:rPr>
              <a:t>z częstszymi suszami i intensywnymi opadami, </a:t>
            </a:r>
            <a:r>
              <a:rPr lang="pl-PL" sz="1600" b="1" dirty="0" smtClean="0">
                <a:solidFill>
                  <a:srgbClr val="00B0F0"/>
                </a:solidFill>
              </a:rPr>
              <a:t>które powodują </a:t>
            </a:r>
            <a:r>
              <a:rPr lang="pl-PL" sz="1600" b="1" dirty="0">
                <a:solidFill>
                  <a:srgbClr val="00B0F0"/>
                </a:solidFill>
              </a:rPr>
              <a:t>spływy zanieczyszczeń do rzek i jezior. </a:t>
            </a:r>
            <a:r>
              <a:rPr lang="pl-PL" sz="1600" b="1" dirty="0" smtClean="0">
                <a:solidFill>
                  <a:srgbClr val="00B0F0"/>
                </a:solidFill>
              </a:rPr>
              <a:t>Problem eutrofizacji </a:t>
            </a:r>
            <a:r>
              <a:rPr lang="pl-PL" sz="1600" b="1" dirty="0">
                <a:solidFill>
                  <a:srgbClr val="00B0F0"/>
                </a:solidFill>
              </a:rPr>
              <a:t>prowadzi do nadmiernego wzrostu glonów, </a:t>
            </a:r>
            <a:r>
              <a:rPr lang="pl-PL" sz="1600" b="1" dirty="0" smtClean="0">
                <a:solidFill>
                  <a:srgbClr val="00B0F0"/>
                </a:solidFill>
              </a:rPr>
              <a:t>co obniża </a:t>
            </a:r>
            <a:r>
              <a:rPr lang="pl-PL" sz="1600" b="1" dirty="0">
                <a:solidFill>
                  <a:srgbClr val="00B0F0"/>
                </a:solidFill>
              </a:rPr>
              <a:t>poziom tlenu w wodzie, szkodząc organizmom </a:t>
            </a:r>
            <a:r>
              <a:rPr lang="pl-PL" sz="1600" b="1" dirty="0" smtClean="0">
                <a:solidFill>
                  <a:srgbClr val="00B0F0"/>
                </a:solidFill>
              </a:rPr>
              <a:t>wodnym. Wzrost </a:t>
            </a:r>
            <a:r>
              <a:rPr lang="pl-PL" sz="1600" b="1" dirty="0">
                <a:solidFill>
                  <a:srgbClr val="00B0F0"/>
                </a:solidFill>
              </a:rPr>
              <a:t>temperatury wód sprzyja rozwojowi patogenów </a:t>
            </a:r>
            <a:r>
              <a:rPr lang="pl-PL" sz="1600" b="1" dirty="0" smtClean="0">
                <a:solidFill>
                  <a:srgbClr val="00B0F0"/>
                </a:solidFill>
              </a:rPr>
              <a:t>i zmienia </a:t>
            </a:r>
            <a:r>
              <a:rPr lang="pl-PL" sz="1600" b="1" dirty="0">
                <a:solidFill>
                  <a:srgbClr val="00B0F0"/>
                </a:solidFill>
              </a:rPr>
              <a:t>równowagę ekosystemów. W Polsce </a:t>
            </a:r>
            <a:r>
              <a:rPr lang="pl-PL" sz="1600" b="1" dirty="0" smtClean="0">
                <a:solidFill>
                  <a:srgbClr val="00B0F0"/>
                </a:solidFill>
              </a:rPr>
              <a:t>szczególnym wyzwaniem </a:t>
            </a:r>
            <a:r>
              <a:rPr lang="pl-PL" sz="1600" b="1" dirty="0">
                <a:solidFill>
                  <a:srgbClr val="00B0F0"/>
                </a:solidFill>
              </a:rPr>
              <a:t>jest ochrona wód powierzchniowych i </a:t>
            </a:r>
            <a:r>
              <a:rPr lang="pl-PL" sz="1600" b="1" dirty="0" smtClean="0">
                <a:solidFill>
                  <a:srgbClr val="00B0F0"/>
                </a:solidFill>
              </a:rPr>
              <a:t>gruntowych przed </a:t>
            </a:r>
            <a:r>
              <a:rPr lang="pl-PL" sz="1600" b="1" dirty="0">
                <a:solidFill>
                  <a:srgbClr val="00B0F0"/>
                </a:solidFill>
              </a:rPr>
              <a:t>zanieczyszczeniami rolniczymi i przemysłowymi.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240" y="661863"/>
            <a:ext cx="1519107" cy="172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3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57010" y="559801"/>
            <a:ext cx="7819210" cy="1233181"/>
          </a:xfrm>
        </p:spPr>
        <p:txBody>
          <a:bodyPr/>
          <a:lstStyle/>
          <a:p>
            <a:pPr algn="l"/>
            <a:r>
              <a:rPr lang="pl-PL" sz="4800" b="1" dirty="0"/>
              <a:t>Zmiany </a:t>
            </a:r>
            <a:r>
              <a:rPr lang="pl-PL" sz="4800" b="1" dirty="0" smtClean="0"/>
              <a:t/>
            </a:r>
            <a:br>
              <a:rPr lang="pl-PL" sz="4800" b="1" dirty="0" smtClean="0"/>
            </a:br>
            <a:r>
              <a:rPr lang="pl-PL" sz="4800" b="1" dirty="0" smtClean="0"/>
              <a:t>w </a:t>
            </a:r>
            <a:r>
              <a:rPr lang="pl-PL" sz="4800" b="1" dirty="0"/>
              <a:t>ekosystemach wodnych</a:t>
            </a:r>
            <a:endParaRPr lang="pl-PL" sz="4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6704203" y="5791460"/>
            <a:ext cx="1760290" cy="386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900" b="1" dirty="0" smtClean="0">
                <a:solidFill>
                  <a:schemeClr val="tx1"/>
                </a:solidFill>
              </a:rPr>
              <a:t>Zychorzyn, 16.02.2025 r. </a:t>
            </a:r>
            <a:endParaRPr lang="pl-PL" sz="900" dirty="0">
              <a:solidFill>
                <a:schemeClr val="tx1"/>
              </a:solid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928381" y="2521654"/>
            <a:ext cx="6655967" cy="2923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endParaRPr lang="pl-PL" sz="1600" b="1" dirty="0">
              <a:solidFill>
                <a:srgbClr val="00B0F0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30207" y="2649954"/>
            <a:ext cx="8028264" cy="2632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Ekosystemy wodne są wyjątkowo wrażliwe na zmiany klimatyczne. Spadek poziomu wód gruntowych, zaburzenia w przepływach rzek oraz wysychanie mokradeł prowadzą do zaniku siedlisk dla wielu gatunków roślin i zwierząt. Organizmy wodne, takie jak ryby i płazy, są szczególnie zagrożone ze względu na zmniejszającą się dostępność wody i jej jakość. Ochrona tych ekosystemów wymaga działań, takich jak </a:t>
            </a:r>
            <a:r>
              <a:rPr lang="pl-PL" sz="1600" b="1" dirty="0" err="1">
                <a:solidFill>
                  <a:srgbClr val="00B0F0"/>
                </a:solidFill>
              </a:rPr>
              <a:t>renaturyzacja</a:t>
            </a:r>
            <a:r>
              <a:rPr lang="pl-PL" sz="1600" b="1" dirty="0">
                <a:solidFill>
                  <a:srgbClr val="00B0F0"/>
                </a:solidFill>
              </a:rPr>
              <a:t> rzek i ochrona mokradeł, które pełnią kluczową rolę w magazynowaniu wody.</a:t>
            </a:r>
          </a:p>
        </p:txBody>
      </p:sp>
    </p:spTree>
    <p:extLst>
      <p:ext uri="{BB962C8B-B14F-4D97-AF65-F5344CB8AC3E}">
        <p14:creationId xmlns:p14="http://schemas.microsoft.com/office/powerpoint/2010/main" val="322274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57010" y="559801"/>
            <a:ext cx="7819210" cy="1233181"/>
          </a:xfrm>
        </p:spPr>
        <p:txBody>
          <a:bodyPr/>
          <a:lstStyle/>
          <a:p>
            <a:pPr algn="l"/>
            <a:r>
              <a:rPr lang="pl-PL" sz="4800" b="1" dirty="0"/>
              <a:t>Zmniejszanie poziomu wód </a:t>
            </a:r>
            <a:r>
              <a:rPr lang="pl-PL" b="1" dirty="0"/>
              <a:t>gruntowych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6704203" y="5791460"/>
            <a:ext cx="1760290" cy="386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900" b="1" dirty="0" smtClean="0">
                <a:solidFill>
                  <a:schemeClr val="tx1"/>
                </a:solidFill>
              </a:rPr>
              <a:t>Zychorzyn, 16.02.2025 r. </a:t>
            </a:r>
            <a:endParaRPr lang="pl-PL" sz="900" dirty="0">
              <a:solidFill>
                <a:schemeClr val="tx1"/>
              </a:solid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928381" y="2521654"/>
            <a:ext cx="6655967" cy="2923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endParaRPr lang="pl-PL" sz="1600" b="1" dirty="0">
              <a:solidFill>
                <a:srgbClr val="00B0F0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30207" y="2649954"/>
            <a:ext cx="8028264" cy="3001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Zmniejszenie poziomu wód gruntowych jest wynikiem wzrostu temperatury i zmian w opadach, które nie pozwalają na odpowiednie uzupełnianie zasobów wodnych. Intensywne użytkowanie wód gruntowych do celów rolniczych, przemysłowych i komunalnych przyczynia się do dalszego ich spadku. Problemy te mają bezpośredni wpływ na rolnictwo i dostępność wody pitnej, szczególnie w regionach o deficycie wody, takich jak środkowa i wschodnia Polska. Konieczne są działania ograniczające eksploatację wód i promujące ich efektywne wykorzystanie.</a:t>
            </a:r>
          </a:p>
        </p:txBody>
      </p:sp>
    </p:spTree>
    <p:extLst>
      <p:ext uri="{BB962C8B-B14F-4D97-AF65-F5344CB8AC3E}">
        <p14:creationId xmlns:p14="http://schemas.microsoft.com/office/powerpoint/2010/main" val="374061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57010" y="559801"/>
            <a:ext cx="7819210" cy="1233181"/>
          </a:xfrm>
        </p:spPr>
        <p:txBody>
          <a:bodyPr/>
          <a:lstStyle/>
          <a:p>
            <a:pPr algn="l"/>
            <a:r>
              <a:rPr lang="pl-PL" sz="4800" b="1" dirty="0"/>
              <a:t>Topnienie </a:t>
            </a:r>
            <a:r>
              <a:rPr lang="pl-PL" sz="4800" b="1" dirty="0" smtClean="0"/>
              <a:t>lodowców</a:t>
            </a:r>
            <a:br>
              <a:rPr lang="pl-PL" sz="4800" b="1" dirty="0" smtClean="0"/>
            </a:br>
            <a:r>
              <a:rPr lang="pl-PL" sz="4800" b="1" dirty="0" smtClean="0"/>
              <a:t> </a:t>
            </a:r>
            <a:r>
              <a:rPr lang="pl-PL" sz="4800" b="1" dirty="0"/>
              <a:t>i wzrost poziomu </a:t>
            </a:r>
            <a:r>
              <a:rPr lang="pl-PL" sz="4800" b="1" dirty="0" smtClean="0"/>
              <a:t>mórz.</a:t>
            </a:r>
            <a:endParaRPr lang="pl-PL" sz="4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6704203" y="5791460"/>
            <a:ext cx="1760290" cy="386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900" b="1" dirty="0" smtClean="0">
                <a:solidFill>
                  <a:schemeClr val="tx1"/>
                </a:solidFill>
              </a:rPr>
              <a:t>Zychorzyn, 16.02.2025 r. </a:t>
            </a:r>
            <a:endParaRPr lang="pl-PL" sz="900" dirty="0">
              <a:solidFill>
                <a:schemeClr val="tx1"/>
              </a:solid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928381" y="2521654"/>
            <a:ext cx="6655967" cy="2923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endParaRPr lang="pl-PL" sz="1600" b="1" dirty="0">
              <a:solidFill>
                <a:srgbClr val="00B0F0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30207" y="2649954"/>
            <a:ext cx="8028264" cy="2632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Globalne ocieplenie powoduje szybkie topnienie lodowców, co wpływa na podnoszenie się poziomu mórz i zmniejszanie zasobów słodkiej wody zgromadzonej w lodowcach. Wzrost poziomu mórz prowadzi do zalewania obszarów przybrzeżnych, erozji wybrzeży i zasalania wód gruntowych. Skutki te szczególnie dotykają społeczności przybrzeżne, zmuszając je do migracji. W Polsce topnienie lodowców arktycznych wpływa na zmiany klimatyczne i hydrologiczne, zagrażając stabilności ekosystemów.</a:t>
            </a:r>
          </a:p>
        </p:txBody>
      </p:sp>
    </p:spTree>
    <p:extLst>
      <p:ext uri="{BB962C8B-B14F-4D97-AF65-F5344CB8AC3E}">
        <p14:creationId xmlns:p14="http://schemas.microsoft.com/office/powerpoint/2010/main" val="126020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57010" y="559801"/>
            <a:ext cx="7819210" cy="1233181"/>
          </a:xfrm>
        </p:spPr>
        <p:txBody>
          <a:bodyPr/>
          <a:lstStyle/>
          <a:p>
            <a:pPr algn="l"/>
            <a:r>
              <a:rPr lang="pl-PL" sz="3600" b="1" dirty="0"/>
              <a:t>Lokalne </a:t>
            </a:r>
            <a:r>
              <a:rPr lang="pl-PL" sz="3600" b="1" dirty="0" smtClean="0"/>
              <a:t>przykłady ekstremalnych </a:t>
            </a:r>
            <a:r>
              <a:rPr lang="pl-PL" sz="3600" b="1" dirty="0"/>
              <a:t>zjawisk wodnych</a:t>
            </a:r>
            <a:endParaRPr lang="pl-PL" sz="36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6704203" y="5791460"/>
            <a:ext cx="1760290" cy="386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900" b="1" dirty="0" smtClean="0">
                <a:solidFill>
                  <a:schemeClr val="tx1"/>
                </a:solidFill>
              </a:rPr>
              <a:t>Zychorzyn, 16.02.2025 r. </a:t>
            </a:r>
            <a:endParaRPr lang="pl-PL" sz="900" dirty="0">
              <a:solidFill>
                <a:schemeClr val="tx1"/>
              </a:solid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928381" y="2521654"/>
            <a:ext cx="6655967" cy="2923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endParaRPr lang="pl-PL" sz="1600" b="1" dirty="0">
              <a:solidFill>
                <a:srgbClr val="00B0F0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30207" y="2649954"/>
            <a:ext cx="8028264" cy="2632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W Polsce zmiany klimatyczne przyczyniają się do występowania ekstremalnych zjawisk wodnych. Przykłady obejmują powodzie np. w Małopolsce w 2010 roku i 2024 roku w południowym dorzeczu Odry, które spowodowały ogromne zniszczenia, oraz susze z lat 2018-2020, wpływające na rolnictwo i zasoby wodne. Te wydarzenia pokazują, jak ważne są inwestycje w zbiorniki retencyjne, systemy przeciwpowodziowe oraz edukację społeczeństwa w zakresie oszczędzania wody i ochrony środowiska.</a:t>
            </a:r>
          </a:p>
        </p:txBody>
      </p:sp>
    </p:spTree>
    <p:extLst>
      <p:ext uri="{BB962C8B-B14F-4D97-AF65-F5344CB8AC3E}">
        <p14:creationId xmlns:p14="http://schemas.microsoft.com/office/powerpoint/2010/main" val="413551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57010" y="2455713"/>
            <a:ext cx="7819210" cy="1233181"/>
          </a:xfrm>
        </p:spPr>
        <p:txBody>
          <a:bodyPr/>
          <a:lstStyle/>
          <a:p>
            <a:pPr algn="ctr"/>
            <a:r>
              <a:rPr lang="pl-PL" b="1" dirty="0"/>
              <a:t>Adaptacja i ochrona zasobów wodnych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6704203" y="5791460"/>
            <a:ext cx="1760290" cy="386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900" b="1" dirty="0" smtClean="0">
                <a:solidFill>
                  <a:schemeClr val="tx1"/>
                </a:solidFill>
              </a:rPr>
              <a:t>Zychorzyn, 16.02.2025 r. </a:t>
            </a:r>
            <a:endParaRPr lang="pl-PL" sz="900" dirty="0">
              <a:solidFill>
                <a:schemeClr val="tx1"/>
              </a:solid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928381" y="2521654"/>
            <a:ext cx="6655967" cy="2923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endParaRPr lang="pl-PL" sz="1600" b="1" dirty="0">
              <a:solidFill>
                <a:srgbClr val="00B0F0"/>
              </a:solidFill>
            </a:endParaRPr>
          </a:p>
        </p:txBody>
      </p:sp>
      <p:pic>
        <p:nvPicPr>
          <p:cNvPr id="9218" name="Picture 2" descr="Nie tylko Zielony, ale też Niebieski Ład. UE intensyfikuje wysiłki na rzecz ochrony  zasobów wodny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120" y="3927867"/>
            <a:ext cx="3656153" cy="190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88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57010" y="559801"/>
            <a:ext cx="7819210" cy="1233181"/>
          </a:xfrm>
        </p:spPr>
        <p:txBody>
          <a:bodyPr/>
          <a:lstStyle/>
          <a:p>
            <a:pPr algn="l"/>
            <a:r>
              <a:rPr lang="pl-PL" sz="4800" b="1" dirty="0"/>
              <a:t>Strategie adaptacyjne wobec zmian klimatu</a:t>
            </a:r>
            <a:endParaRPr lang="pl-PL" sz="4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6704203" y="5791460"/>
            <a:ext cx="1760290" cy="386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900" b="1" dirty="0" smtClean="0">
                <a:solidFill>
                  <a:schemeClr val="tx1"/>
                </a:solidFill>
              </a:rPr>
              <a:t>Zychorzyn, 16.02.2025 r. </a:t>
            </a:r>
            <a:endParaRPr lang="pl-PL" sz="900" dirty="0">
              <a:solidFill>
                <a:schemeClr val="tx1"/>
              </a:solid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928381" y="2521654"/>
            <a:ext cx="6655967" cy="2923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endParaRPr lang="pl-PL" sz="1600" b="1" dirty="0">
              <a:solidFill>
                <a:srgbClr val="00B0F0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72152" y="3290013"/>
            <a:ext cx="80282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Adaptacja do zmian klimatu polega </a:t>
            </a:r>
            <a:r>
              <a:rPr lang="pl-PL" sz="1600" b="1" dirty="0" smtClean="0">
                <a:solidFill>
                  <a:srgbClr val="00B0F0"/>
                </a:solidFill>
              </a:rPr>
              <a:t>na dostosowywaniu </a:t>
            </a:r>
            <a:r>
              <a:rPr lang="pl-PL" sz="1600" b="1" dirty="0">
                <a:solidFill>
                  <a:srgbClr val="00B0F0"/>
                </a:solidFill>
              </a:rPr>
              <a:t>działań i infrastruktury, </a:t>
            </a:r>
            <a:r>
              <a:rPr lang="pl-PL" sz="1600" b="1" dirty="0" smtClean="0">
                <a:solidFill>
                  <a:srgbClr val="00B0F0"/>
                </a:solidFill>
              </a:rPr>
              <a:t>aby minimalizować </a:t>
            </a:r>
            <a:r>
              <a:rPr lang="pl-PL" sz="1600" b="1" dirty="0">
                <a:solidFill>
                  <a:srgbClr val="00B0F0"/>
                </a:solidFill>
              </a:rPr>
              <a:t>skutki ekstremalnych zjawisk. </a:t>
            </a:r>
            <a:r>
              <a:rPr lang="pl-PL" sz="1600" b="1" dirty="0" smtClean="0">
                <a:solidFill>
                  <a:srgbClr val="00B0F0"/>
                </a:solidFill>
              </a:rPr>
              <a:t>W kontekście </a:t>
            </a:r>
            <a:r>
              <a:rPr lang="pl-PL" sz="1600" b="1" dirty="0">
                <a:solidFill>
                  <a:srgbClr val="00B0F0"/>
                </a:solidFill>
              </a:rPr>
              <a:t>zasobów wodnych obejmuje to </a:t>
            </a:r>
            <a:r>
              <a:rPr lang="pl-PL" sz="1600" b="1" dirty="0" smtClean="0">
                <a:solidFill>
                  <a:srgbClr val="00B0F0"/>
                </a:solidFill>
              </a:rPr>
              <a:t>budowę zbiorników </a:t>
            </a:r>
            <a:r>
              <a:rPr lang="pl-PL" sz="1600" b="1" dirty="0">
                <a:solidFill>
                  <a:srgbClr val="00B0F0"/>
                </a:solidFill>
              </a:rPr>
              <a:t>retencyjnych, modernizację </a:t>
            </a:r>
            <a:r>
              <a:rPr lang="pl-PL" sz="1600" b="1" dirty="0" smtClean="0">
                <a:solidFill>
                  <a:srgbClr val="00B0F0"/>
                </a:solidFill>
              </a:rPr>
              <a:t>sieci wodociągowych </a:t>
            </a:r>
            <a:r>
              <a:rPr lang="pl-PL" sz="1600" b="1" dirty="0">
                <a:solidFill>
                  <a:srgbClr val="00B0F0"/>
                </a:solidFill>
              </a:rPr>
              <a:t>oraz ochronę mokradeł. Kluczowe </a:t>
            </a:r>
            <a:r>
              <a:rPr lang="pl-PL" sz="1600" b="1" dirty="0" smtClean="0">
                <a:solidFill>
                  <a:srgbClr val="00B0F0"/>
                </a:solidFill>
              </a:rPr>
              <a:t>jest również </a:t>
            </a:r>
            <a:r>
              <a:rPr lang="pl-PL" sz="1600" b="1" dirty="0">
                <a:solidFill>
                  <a:srgbClr val="00B0F0"/>
                </a:solidFill>
              </a:rPr>
              <a:t>opracowanie planów zarządzania wodami </a:t>
            </a:r>
            <a:r>
              <a:rPr lang="pl-PL" sz="1600" b="1" dirty="0" smtClean="0">
                <a:solidFill>
                  <a:srgbClr val="00B0F0"/>
                </a:solidFill>
              </a:rPr>
              <a:t>w miastach </a:t>
            </a:r>
            <a:r>
              <a:rPr lang="pl-PL" sz="1600" b="1" dirty="0">
                <a:solidFill>
                  <a:srgbClr val="00B0F0"/>
                </a:solidFill>
              </a:rPr>
              <a:t>i na obszarach wiejskich, co </a:t>
            </a:r>
            <a:r>
              <a:rPr lang="pl-PL" sz="1600" b="1" dirty="0" smtClean="0">
                <a:solidFill>
                  <a:srgbClr val="00B0F0"/>
                </a:solidFill>
              </a:rPr>
              <a:t>pozwala przeciwdziałać </a:t>
            </a:r>
            <a:r>
              <a:rPr lang="pl-PL" sz="1600" b="1" dirty="0">
                <a:solidFill>
                  <a:srgbClr val="00B0F0"/>
                </a:solidFill>
              </a:rPr>
              <a:t>powodziom i suszom.</a:t>
            </a:r>
          </a:p>
        </p:txBody>
      </p:sp>
    </p:spTree>
    <p:extLst>
      <p:ext uri="{BB962C8B-B14F-4D97-AF65-F5344CB8AC3E}">
        <p14:creationId xmlns:p14="http://schemas.microsoft.com/office/powerpoint/2010/main" val="418272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65399" y="694025"/>
            <a:ext cx="7819210" cy="1233181"/>
          </a:xfrm>
        </p:spPr>
        <p:txBody>
          <a:bodyPr/>
          <a:lstStyle/>
          <a:p>
            <a:pPr algn="l"/>
            <a:r>
              <a:rPr lang="pl-PL" sz="4800" b="1" dirty="0"/>
              <a:t>Ograniczenie emisji </a:t>
            </a:r>
            <a:r>
              <a:rPr lang="pl-PL" sz="4800" b="1" dirty="0" smtClean="0"/>
              <a:t/>
            </a:r>
            <a:br>
              <a:rPr lang="pl-PL" sz="4800" b="1" dirty="0" smtClean="0"/>
            </a:br>
            <a:r>
              <a:rPr lang="pl-PL" sz="4800" b="1" dirty="0" smtClean="0"/>
              <a:t>gazów </a:t>
            </a:r>
            <a:r>
              <a:rPr lang="pl-PL" sz="4800" b="1" dirty="0"/>
              <a:t>cieplarnianych</a:t>
            </a:r>
            <a:endParaRPr lang="pl-PL" sz="4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6704203" y="5791460"/>
            <a:ext cx="1760290" cy="386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900" b="1" dirty="0" smtClean="0">
                <a:solidFill>
                  <a:schemeClr val="tx1"/>
                </a:solidFill>
              </a:rPr>
              <a:t>Zychorzyn, 16.02.2025 r. </a:t>
            </a:r>
            <a:endParaRPr lang="pl-PL" sz="900" dirty="0">
              <a:solidFill>
                <a:schemeClr val="tx1"/>
              </a:solid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928381" y="2521654"/>
            <a:ext cx="6655967" cy="2923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endParaRPr lang="pl-PL" sz="1600" b="1" dirty="0">
              <a:solidFill>
                <a:srgbClr val="00B0F0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973638" y="3245773"/>
            <a:ext cx="69953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Działania na rzecz zmniejszenia emisji </a:t>
            </a:r>
            <a:r>
              <a:rPr lang="pl-PL" sz="1600" b="1" dirty="0" smtClean="0">
                <a:solidFill>
                  <a:srgbClr val="00B0F0"/>
                </a:solidFill>
              </a:rPr>
              <a:t>gazów cieplarnianych</a:t>
            </a:r>
            <a:r>
              <a:rPr lang="pl-PL" sz="1600" b="1" dirty="0">
                <a:solidFill>
                  <a:srgbClr val="00B0F0"/>
                </a:solidFill>
              </a:rPr>
              <a:t>, takich jak przejście na </a:t>
            </a:r>
            <a:r>
              <a:rPr lang="pl-PL" sz="1600" b="1" dirty="0" smtClean="0">
                <a:solidFill>
                  <a:srgbClr val="00B0F0"/>
                </a:solidFill>
              </a:rPr>
              <a:t>odnawialne źródła </a:t>
            </a:r>
            <a:r>
              <a:rPr lang="pl-PL" sz="1600" b="1" dirty="0">
                <a:solidFill>
                  <a:srgbClr val="00B0F0"/>
                </a:solidFill>
              </a:rPr>
              <a:t>energii, efektywność energetyczna i zalesianie</a:t>
            </a:r>
            <a:r>
              <a:rPr lang="pl-PL" sz="1600" b="1" dirty="0" smtClean="0">
                <a:solidFill>
                  <a:srgbClr val="00B0F0"/>
                </a:solidFill>
              </a:rPr>
              <a:t>, są </a:t>
            </a:r>
            <a:r>
              <a:rPr lang="pl-PL" sz="1600" b="1" dirty="0">
                <a:solidFill>
                  <a:srgbClr val="00B0F0"/>
                </a:solidFill>
              </a:rPr>
              <a:t>kluczowe dla spowolnienia zmian klimatu. </a:t>
            </a:r>
            <a:r>
              <a:rPr lang="pl-PL" sz="1600" b="1" dirty="0" smtClean="0">
                <a:solidFill>
                  <a:srgbClr val="00B0F0"/>
                </a:solidFill>
              </a:rPr>
              <a:t>Redukcja emisji </a:t>
            </a:r>
            <a:r>
              <a:rPr lang="pl-PL" sz="1600" b="1" dirty="0">
                <a:solidFill>
                  <a:srgbClr val="00B0F0"/>
                </a:solidFill>
              </a:rPr>
              <a:t>CO₂ pomaga zmniejszyć ryzyko </a:t>
            </a:r>
            <a:r>
              <a:rPr lang="pl-PL" sz="1600" b="1" dirty="0" smtClean="0">
                <a:solidFill>
                  <a:srgbClr val="00B0F0"/>
                </a:solidFill>
              </a:rPr>
              <a:t>ekstremalnych zjawisk </a:t>
            </a:r>
            <a:r>
              <a:rPr lang="pl-PL" sz="1600" b="1" dirty="0">
                <a:solidFill>
                  <a:srgbClr val="00B0F0"/>
                </a:solidFill>
              </a:rPr>
              <a:t>pogodowych i zachować </a:t>
            </a:r>
            <a:r>
              <a:rPr lang="pl-PL" sz="1600" b="1" dirty="0" smtClean="0">
                <a:solidFill>
                  <a:srgbClr val="00B0F0"/>
                </a:solidFill>
              </a:rPr>
              <a:t>równowagę hydrologiczną</a:t>
            </a:r>
            <a:r>
              <a:rPr lang="pl-PL" sz="1600" b="1" dirty="0">
                <a:solidFill>
                  <a:srgbClr val="00B0F0"/>
                </a:solidFill>
              </a:rPr>
              <a:t>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622" y="1371690"/>
            <a:ext cx="1722003" cy="184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5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08015" y="1825693"/>
            <a:ext cx="6904139" cy="2905697"/>
          </a:xfrm>
        </p:spPr>
        <p:txBody>
          <a:bodyPr/>
          <a:lstStyle/>
          <a:p>
            <a:pPr algn="just"/>
            <a:r>
              <a:rPr lang="pl-PL" sz="2400" b="1" dirty="0" smtClean="0">
                <a:solidFill>
                  <a:schemeClr val="tx1"/>
                </a:solidFill>
              </a:rPr>
              <a:t>Prezentacja multimedialna nt</a:t>
            </a:r>
            <a:r>
              <a:rPr lang="pl-PL" sz="2400" b="1" dirty="0">
                <a:solidFill>
                  <a:schemeClr val="tx1"/>
                </a:solidFill>
              </a:rPr>
              <a:t>. „Zmian klimatu </a:t>
            </a:r>
            <a:r>
              <a:rPr lang="pl-PL" sz="2400" b="1" dirty="0" smtClean="0">
                <a:solidFill>
                  <a:schemeClr val="tx1"/>
                </a:solidFill>
              </a:rPr>
              <a:t>i ochrona </a:t>
            </a:r>
            <a:r>
              <a:rPr lang="pl-PL" sz="2400" b="1" dirty="0">
                <a:solidFill>
                  <a:schemeClr val="tx1"/>
                </a:solidFill>
              </a:rPr>
              <a:t>zasobów wodnych</a:t>
            </a:r>
            <a:r>
              <a:rPr lang="pl-PL" sz="2400" b="1" dirty="0" smtClean="0">
                <a:solidFill>
                  <a:schemeClr val="tx1"/>
                </a:solidFill>
              </a:rPr>
              <a:t>” przygotowana dla  </a:t>
            </a:r>
            <a:r>
              <a:rPr lang="pl-PL" sz="2400" b="1" dirty="0">
                <a:solidFill>
                  <a:schemeClr val="tx1"/>
                </a:solidFill>
              </a:rPr>
              <a:t>dla Ochotniczej </a:t>
            </a:r>
            <a:r>
              <a:rPr lang="pl-PL" sz="2400" b="1" dirty="0" smtClean="0">
                <a:solidFill>
                  <a:schemeClr val="tx1"/>
                </a:solidFill>
              </a:rPr>
              <a:t>Straży Pożarnej w Zychorzynie </a:t>
            </a:r>
            <a:r>
              <a:rPr lang="pl-PL" sz="2400" b="1" dirty="0">
                <a:solidFill>
                  <a:schemeClr val="tx1"/>
                </a:solidFill>
              </a:rPr>
              <a:t>w ramach projektu współfinansowanego z </a:t>
            </a:r>
            <a:r>
              <a:rPr lang="pl-PL" sz="2400" b="1" dirty="0" smtClean="0">
                <a:solidFill>
                  <a:schemeClr val="tx1"/>
                </a:solidFill>
              </a:rPr>
              <a:t>Europejskiego Funduszu </a:t>
            </a:r>
            <a:r>
              <a:rPr lang="pl-PL" sz="2400" b="1" dirty="0">
                <a:solidFill>
                  <a:schemeClr val="tx1"/>
                </a:solidFill>
              </a:rPr>
              <a:t>Rozwoju Regionalnego w ramach Priorytetu II: ”</a:t>
            </a:r>
            <a:r>
              <a:rPr lang="pl-PL" sz="2400" b="1" dirty="0" smtClean="0">
                <a:solidFill>
                  <a:schemeClr val="tx1"/>
                </a:solidFill>
              </a:rPr>
              <a:t>Fundusze Europejskie </a:t>
            </a:r>
            <a:r>
              <a:rPr lang="pl-PL" sz="2400" b="1" dirty="0">
                <a:solidFill>
                  <a:schemeClr val="tx1"/>
                </a:solidFill>
              </a:rPr>
              <a:t>na zielony rozwój Mazowsza” Działania 2.4: ”</a:t>
            </a:r>
            <a:r>
              <a:rPr lang="pl-PL" sz="2400" b="1" dirty="0" smtClean="0">
                <a:solidFill>
                  <a:schemeClr val="tx1"/>
                </a:solidFill>
              </a:rPr>
              <a:t>Dostosowanie do </a:t>
            </a:r>
            <a:r>
              <a:rPr lang="pl-PL" sz="2400" b="1" dirty="0">
                <a:solidFill>
                  <a:schemeClr val="tx1"/>
                </a:solidFill>
              </a:rPr>
              <a:t>klimatu” programu Fundusze Europejskie dla </a:t>
            </a:r>
            <a:r>
              <a:rPr lang="pl-PL" sz="2400" b="1" dirty="0" smtClean="0">
                <a:solidFill>
                  <a:schemeClr val="tx1"/>
                </a:solidFill>
              </a:rPr>
              <a:t>Mazowsza 2021-2027.</a:t>
            </a: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6704203" y="5791460"/>
            <a:ext cx="1760290" cy="386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900" b="1" dirty="0" smtClean="0">
                <a:solidFill>
                  <a:schemeClr val="tx1"/>
                </a:solidFill>
              </a:rPr>
              <a:t>Zychorzyn, 16.02.2025 r. </a:t>
            </a:r>
            <a:endParaRPr lang="pl-PL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1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65399" y="694025"/>
            <a:ext cx="7819210" cy="1233181"/>
          </a:xfrm>
        </p:spPr>
        <p:txBody>
          <a:bodyPr/>
          <a:lstStyle/>
          <a:p>
            <a:pPr algn="l"/>
            <a:r>
              <a:rPr lang="pl-PL" sz="4800" b="1" dirty="0"/>
              <a:t>Rola odnawialnych</a:t>
            </a:r>
            <a:r>
              <a:rPr lang="pl-PL" sz="4800" dirty="0"/>
              <a:t/>
            </a:r>
            <a:br>
              <a:rPr lang="pl-PL" sz="4800" dirty="0"/>
            </a:br>
            <a:r>
              <a:rPr lang="pl-PL" sz="4800" b="1" dirty="0" smtClean="0"/>
              <a:t>źródeł </a:t>
            </a:r>
            <a:r>
              <a:rPr lang="pl-PL" sz="4800" b="1" dirty="0"/>
              <a:t>energii</a:t>
            </a:r>
            <a:endParaRPr lang="pl-PL" sz="4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6704203" y="5791460"/>
            <a:ext cx="1760290" cy="386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900" b="1" dirty="0" smtClean="0">
                <a:solidFill>
                  <a:schemeClr val="tx1"/>
                </a:solidFill>
              </a:rPr>
              <a:t>Zychorzyn, 16.02.2025 r. </a:t>
            </a:r>
            <a:endParaRPr lang="pl-PL" sz="900" dirty="0">
              <a:solidFill>
                <a:schemeClr val="tx1"/>
              </a:solid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928381" y="2521654"/>
            <a:ext cx="6655967" cy="2923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endParaRPr lang="pl-PL" sz="1600" b="1" dirty="0">
              <a:solidFill>
                <a:srgbClr val="00B0F0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928381" y="3337172"/>
            <a:ext cx="68366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Energia odnawialna, taka jak </a:t>
            </a:r>
            <a:r>
              <a:rPr lang="pl-PL" sz="1600" b="1" dirty="0" smtClean="0">
                <a:solidFill>
                  <a:srgbClr val="00B0F0"/>
                </a:solidFill>
              </a:rPr>
              <a:t>energia słoneczna</a:t>
            </a:r>
            <a:r>
              <a:rPr lang="pl-PL" sz="1600" b="1" dirty="0">
                <a:solidFill>
                  <a:srgbClr val="00B0F0"/>
                </a:solidFill>
              </a:rPr>
              <a:t>, wiatrowa czy wodna, </a:t>
            </a:r>
            <a:r>
              <a:rPr lang="pl-PL" sz="1600" b="1" dirty="0" smtClean="0">
                <a:solidFill>
                  <a:srgbClr val="00B0F0"/>
                </a:solidFill>
              </a:rPr>
              <a:t>zmniejsza zapotrzebowanie </a:t>
            </a:r>
            <a:r>
              <a:rPr lang="pl-PL" sz="1600" b="1" dirty="0">
                <a:solidFill>
                  <a:srgbClr val="00B0F0"/>
                </a:solidFill>
              </a:rPr>
              <a:t>na paliwa kopalne, </a:t>
            </a:r>
            <a:r>
              <a:rPr lang="pl-PL" sz="1600" b="1" dirty="0" smtClean="0">
                <a:solidFill>
                  <a:srgbClr val="00B0F0"/>
                </a:solidFill>
              </a:rPr>
              <a:t>które są </a:t>
            </a:r>
            <a:r>
              <a:rPr lang="pl-PL" sz="1600" b="1" dirty="0">
                <a:solidFill>
                  <a:srgbClr val="00B0F0"/>
                </a:solidFill>
              </a:rPr>
              <a:t>głównym źródłem emisji CO₂. W </a:t>
            </a:r>
            <a:r>
              <a:rPr lang="pl-PL" sz="1600" b="1" dirty="0" smtClean="0">
                <a:solidFill>
                  <a:srgbClr val="00B0F0"/>
                </a:solidFill>
              </a:rPr>
              <a:t>Polsce inwestycje </a:t>
            </a:r>
            <a:r>
              <a:rPr lang="pl-PL" sz="1600" b="1" dirty="0">
                <a:solidFill>
                  <a:srgbClr val="00B0F0"/>
                </a:solidFill>
              </a:rPr>
              <a:t>w farmy wiatrowe i </a:t>
            </a:r>
            <a:r>
              <a:rPr lang="pl-PL" sz="1600" b="1" dirty="0" err="1" smtClean="0">
                <a:solidFill>
                  <a:srgbClr val="00B0F0"/>
                </a:solidFill>
              </a:rPr>
              <a:t>fotowoltaikę</a:t>
            </a:r>
            <a:r>
              <a:rPr lang="pl-PL" sz="1600" b="1" dirty="0" smtClean="0">
                <a:solidFill>
                  <a:srgbClr val="00B0F0"/>
                </a:solidFill>
              </a:rPr>
              <a:t> przyczyniają </a:t>
            </a:r>
            <a:r>
              <a:rPr lang="pl-PL" sz="1600" b="1" dirty="0">
                <a:solidFill>
                  <a:srgbClr val="00B0F0"/>
                </a:solidFill>
              </a:rPr>
              <a:t>się do zmniejszenia </a:t>
            </a:r>
            <a:r>
              <a:rPr lang="pl-PL" sz="1600" b="1" dirty="0" smtClean="0">
                <a:solidFill>
                  <a:srgbClr val="00B0F0"/>
                </a:solidFill>
              </a:rPr>
              <a:t>wpływu energetyki </a:t>
            </a:r>
            <a:r>
              <a:rPr lang="pl-PL" sz="1600" b="1" dirty="0">
                <a:solidFill>
                  <a:srgbClr val="00B0F0"/>
                </a:solidFill>
              </a:rPr>
              <a:t>na zmiany klimatyczne.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127" y="895875"/>
            <a:ext cx="2032482" cy="224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9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65399" y="694025"/>
            <a:ext cx="7819210" cy="1233181"/>
          </a:xfrm>
        </p:spPr>
        <p:txBody>
          <a:bodyPr/>
          <a:lstStyle/>
          <a:p>
            <a:pPr algn="l"/>
            <a:r>
              <a:rPr lang="pl-PL" sz="4800" b="1" dirty="0"/>
              <a:t>Edukacja i świadomość społeczna</a:t>
            </a:r>
            <a:endParaRPr lang="pl-PL" sz="4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6704203" y="5791460"/>
            <a:ext cx="1760290" cy="386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900" b="1" dirty="0" smtClean="0">
                <a:solidFill>
                  <a:schemeClr val="tx1"/>
                </a:solidFill>
              </a:rPr>
              <a:t>Zychorzyn, 16.02.2025 r. </a:t>
            </a:r>
            <a:endParaRPr lang="pl-PL" sz="900" dirty="0">
              <a:solidFill>
                <a:schemeClr val="tx1"/>
              </a:solid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928381" y="2521654"/>
            <a:ext cx="6655967" cy="2923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endParaRPr lang="pl-PL" sz="1600" b="1" dirty="0">
              <a:solidFill>
                <a:srgbClr val="00B0F0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928381" y="3337172"/>
            <a:ext cx="68366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Edukacja społeczeństwa o </a:t>
            </a:r>
            <a:r>
              <a:rPr lang="pl-PL" sz="1600" b="1" dirty="0" smtClean="0">
                <a:solidFill>
                  <a:srgbClr val="00B0F0"/>
                </a:solidFill>
              </a:rPr>
              <a:t>zmianach klimatu </a:t>
            </a:r>
            <a:r>
              <a:rPr lang="pl-PL" sz="1600" b="1" dirty="0">
                <a:solidFill>
                  <a:srgbClr val="00B0F0"/>
                </a:solidFill>
              </a:rPr>
              <a:t>i oszczędzaniu wody </a:t>
            </a:r>
            <a:r>
              <a:rPr lang="pl-PL" sz="1600" b="1" dirty="0" smtClean="0">
                <a:solidFill>
                  <a:srgbClr val="00B0F0"/>
                </a:solidFill>
              </a:rPr>
              <a:t>odgrywa kluczową </a:t>
            </a:r>
            <a:r>
              <a:rPr lang="pl-PL" sz="1600" b="1" dirty="0">
                <a:solidFill>
                  <a:srgbClr val="00B0F0"/>
                </a:solidFill>
              </a:rPr>
              <a:t>rolę w działaniach adaptacyjnych</a:t>
            </a:r>
            <a:r>
              <a:rPr lang="pl-PL" sz="1600" b="1" dirty="0" smtClean="0">
                <a:solidFill>
                  <a:srgbClr val="00B0F0"/>
                </a:solidFill>
              </a:rPr>
              <a:t>. Kampanie </a:t>
            </a:r>
            <a:r>
              <a:rPr lang="pl-PL" sz="1600" b="1" dirty="0">
                <a:solidFill>
                  <a:srgbClr val="00B0F0"/>
                </a:solidFill>
              </a:rPr>
              <a:t>informacyjne, </a:t>
            </a:r>
            <a:r>
              <a:rPr lang="pl-PL" sz="1600" b="1" dirty="0" smtClean="0">
                <a:solidFill>
                  <a:srgbClr val="00B0F0"/>
                </a:solidFill>
              </a:rPr>
              <a:t>programy szkoleniowe </a:t>
            </a:r>
            <a:r>
              <a:rPr lang="pl-PL" sz="1600" b="1" dirty="0">
                <a:solidFill>
                  <a:srgbClr val="00B0F0"/>
                </a:solidFill>
              </a:rPr>
              <a:t>oraz angażowanie </a:t>
            </a:r>
            <a:r>
              <a:rPr lang="pl-PL" sz="1600" b="1" dirty="0" smtClean="0">
                <a:solidFill>
                  <a:srgbClr val="00B0F0"/>
                </a:solidFill>
              </a:rPr>
              <a:t>lokalnych społeczności </a:t>
            </a:r>
            <a:r>
              <a:rPr lang="pl-PL" sz="1600" b="1" dirty="0">
                <a:solidFill>
                  <a:srgbClr val="00B0F0"/>
                </a:solidFill>
              </a:rPr>
              <a:t>zwiększają </a:t>
            </a:r>
            <a:r>
              <a:rPr lang="pl-PL" sz="1600" b="1" dirty="0" smtClean="0">
                <a:solidFill>
                  <a:srgbClr val="00B0F0"/>
                </a:solidFill>
              </a:rPr>
              <a:t>skuteczność działań </a:t>
            </a:r>
            <a:r>
              <a:rPr lang="pl-PL" sz="1600" b="1" dirty="0">
                <a:solidFill>
                  <a:srgbClr val="00B0F0"/>
                </a:solidFill>
              </a:rPr>
              <a:t>na rzecz ochrony środowiska.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304" y="1179820"/>
            <a:ext cx="1842685" cy="185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8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65399" y="694025"/>
            <a:ext cx="7819210" cy="1233181"/>
          </a:xfrm>
        </p:spPr>
        <p:txBody>
          <a:bodyPr/>
          <a:lstStyle/>
          <a:p>
            <a:pPr algn="l"/>
            <a:r>
              <a:rPr lang="pl-PL" sz="4800" b="1" dirty="0"/>
              <a:t>Rolnictwo i jego </a:t>
            </a:r>
            <a:r>
              <a:rPr lang="pl-PL" sz="4800" b="1" dirty="0" smtClean="0"/>
              <a:t>wpływ</a:t>
            </a:r>
            <a:br>
              <a:rPr lang="pl-PL" sz="4800" b="1" dirty="0" smtClean="0"/>
            </a:br>
            <a:r>
              <a:rPr lang="pl-PL" sz="4800" b="1" dirty="0" smtClean="0"/>
              <a:t>na </a:t>
            </a:r>
            <a:r>
              <a:rPr lang="pl-PL" sz="4800" b="1" dirty="0"/>
              <a:t>zasoby wodne</a:t>
            </a:r>
            <a:endParaRPr lang="pl-PL" sz="4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6704203" y="5791460"/>
            <a:ext cx="1760290" cy="386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900" b="1" dirty="0" smtClean="0">
                <a:solidFill>
                  <a:schemeClr val="tx1"/>
                </a:solidFill>
              </a:rPr>
              <a:t>Zychorzyn, 16.02.2025 r. </a:t>
            </a:r>
            <a:endParaRPr lang="pl-PL" sz="900" dirty="0">
              <a:solidFill>
                <a:schemeClr val="tx1"/>
              </a:solid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928381" y="2521654"/>
            <a:ext cx="6655967" cy="2923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endParaRPr lang="pl-PL" sz="1600" b="1" dirty="0">
              <a:solidFill>
                <a:srgbClr val="00B0F0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928381" y="3217378"/>
            <a:ext cx="6655967" cy="1893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Rolnictwo jest jednym z </a:t>
            </a:r>
            <a:r>
              <a:rPr lang="pl-PL" sz="1600" b="1" dirty="0" smtClean="0">
                <a:solidFill>
                  <a:srgbClr val="00B0F0"/>
                </a:solidFill>
              </a:rPr>
              <a:t>głównych użytkowników </a:t>
            </a:r>
            <a:r>
              <a:rPr lang="pl-PL" sz="1600" b="1" dirty="0">
                <a:solidFill>
                  <a:srgbClr val="00B0F0"/>
                </a:solidFill>
              </a:rPr>
              <a:t>wody, ale zmiany </a:t>
            </a:r>
            <a:r>
              <a:rPr lang="pl-PL" sz="1600" b="1" dirty="0" smtClean="0">
                <a:solidFill>
                  <a:srgbClr val="00B0F0"/>
                </a:solidFill>
              </a:rPr>
              <a:t>klimatu wymuszają </a:t>
            </a:r>
            <a:r>
              <a:rPr lang="pl-PL" sz="1600" b="1" dirty="0">
                <a:solidFill>
                  <a:srgbClr val="00B0F0"/>
                </a:solidFill>
              </a:rPr>
              <a:t>zmiany w sposobie </a:t>
            </a:r>
            <a:r>
              <a:rPr lang="pl-PL" sz="1600" b="1" dirty="0" smtClean="0">
                <a:solidFill>
                  <a:srgbClr val="00B0F0"/>
                </a:solidFill>
              </a:rPr>
              <a:t>zarządzania wodą </a:t>
            </a:r>
            <a:r>
              <a:rPr lang="pl-PL" sz="1600" b="1" dirty="0">
                <a:solidFill>
                  <a:srgbClr val="00B0F0"/>
                </a:solidFill>
              </a:rPr>
              <a:t>w tym sektorze. </a:t>
            </a:r>
            <a:r>
              <a:rPr lang="pl-PL" sz="1600" b="1" dirty="0" smtClean="0">
                <a:solidFill>
                  <a:srgbClr val="00B0F0"/>
                </a:solidFill>
              </a:rPr>
              <a:t>Zrównoważone praktyki</a:t>
            </a:r>
            <a:r>
              <a:rPr lang="pl-PL" sz="1600" b="1" dirty="0">
                <a:solidFill>
                  <a:srgbClr val="00B0F0"/>
                </a:solidFill>
              </a:rPr>
              <a:t>, takie jak nawadnianie kroplowe </a:t>
            </a:r>
            <a:r>
              <a:rPr lang="pl-PL" sz="1600" b="1" dirty="0" smtClean="0">
                <a:solidFill>
                  <a:srgbClr val="00B0F0"/>
                </a:solidFill>
              </a:rPr>
              <a:t>i stosowanie </a:t>
            </a:r>
            <a:r>
              <a:rPr lang="pl-PL" sz="1600" b="1" dirty="0">
                <a:solidFill>
                  <a:srgbClr val="00B0F0"/>
                </a:solidFill>
              </a:rPr>
              <a:t>roślin odpornych na suszę</a:t>
            </a:r>
            <a:r>
              <a:rPr lang="pl-PL" sz="1600" b="1" dirty="0" smtClean="0">
                <a:solidFill>
                  <a:srgbClr val="00B0F0"/>
                </a:solidFill>
              </a:rPr>
              <a:t>, pomagają </a:t>
            </a:r>
            <a:r>
              <a:rPr lang="pl-PL" sz="1600" b="1" dirty="0">
                <a:solidFill>
                  <a:srgbClr val="00B0F0"/>
                </a:solidFill>
              </a:rPr>
              <a:t>ograniczyć zużycie wody i </a:t>
            </a:r>
            <a:r>
              <a:rPr lang="pl-PL" sz="1600" b="1" dirty="0" smtClean="0">
                <a:solidFill>
                  <a:srgbClr val="00B0F0"/>
                </a:solidFill>
              </a:rPr>
              <a:t>chronić gleby</a:t>
            </a:r>
            <a:r>
              <a:rPr lang="pl-PL" sz="1600" b="1" dirty="0">
                <a:solidFill>
                  <a:srgbClr val="00B0F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627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65399" y="694025"/>
            <a:ext cx="7819210" cy="1233181"/>
          </a:xfrm>
        </p:spPr>
        <p:txBody>
          <a:bodyPr/>
          <a:lstStyle/>
          <a:p>
            <a:pPr algn="l"/>
            <a:r>
              <a:rPr lang="pl-PL" sz="4400" b="1" dirty="0" smtClean="0"/>
              <a:t>Zrównoważone zarządzanie </a:t>
            </a:r>
            <a:r>
              <a:rPr lang="pl-PL" sz="4400" b="1" dirty="0"/>
              <a:t>wodą w miastach</a:t>
            </a:r>
            <a:endParaRPr lang="pl-PL" sz="44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6704203" y="5791460"/>
            <a:ext cx="1760290" cy="386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900" b="1" dirty="0" smtClean="0">
                <a:solidFill>
                  <a:schemeClr val="tx1"/>
                </a:solidFill>
              </a:rPr>
              <a:t>Zychorzyn, 16.02.2025 r. </a:t>
            </a:r>
            <a:endParaRPr lang="pl-PL" sz="900" dirty="0">
              <a:solidFill>
                <a:schemeClr val="tx1"/>
              </a:solid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928381" y="2521654"/>
            <a:ext cx="6655967" cy="2923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endParaRPr lang="pl-PL" sz="1600" b="1" dirty="0">
              <a:solidFill>
                <a:srgbClr val="00B0F0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1062605" y="3351602"/>
            <a:ext cx="66559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W miastach konieczne jest </a:t>
            </a:r>
            <a:r>
              <a:rPr lang="pl-PL" sz="1600" b="1" dirty="0" smtClean="0">
                <a:solidFill>
                  <a:srgbClr val="00B0F0"/>
                </a:solidFill>
              </a:rPr>
              <a:t>wprowadzenie strategii</a:t>
            </a:r>
            <a:r>
              <a:rPr lang="pl-PL" sz="1600" b="1" dirty="0">
                <a:solidFill>
                  <a:srgbClr val="00B0F0"/>
                </a:solidFill>
              </a:rPr>
              <a:t>, takich jak budowa </a:t>
            </a:r>
            <a:r>
              <a:rPr lang="pl-PL" sz="1600" b="1" dirty="0" smtClean="0">
                <a:solidFill>
                  <a:srgbClr val="00B0F0"/>
                </a:solidFill>
              </a:rPr>
              <a:t>systemów zielonej </a:t>
            </a:r>
            <a:r>
              <a:rPr lang="pl-PL" sz="1600" b="1" dirty="0">
                <a:solidFill>
                  <a:srgbClr val="00B0F0"/>
                </a:solidFill>
              </a:rPr>
              <a:t>infrastruktury, retencja </a:t>
            </a:r>
            <a:r>
              <a:rPr lang="pl-PL" sz="1600" b="1" dirty="0" smtClean="0">
                <a:solidFill>
                  <a:srgbClr val="00B0F0"/>
                </a:solidFill>
              </a:rPr>
              <a:t>wody deszczowej </a:t>
            </a:r>
            <a:r>
              <a:rPr lang="pl-PL" sz="1600" b="1" dirty="0">
                <a:solidFill>
                  <a:srgbClr val="00B0F0"/>
                </a:solidFill>
              </a:rPr>
              <a:t>i redukcja strat wody </a:t>
            </a:r>
            <a:r>
              <a:rPr lang="pl-PL" sz="1600" b="1" dirty="0" smtClean="0">
                <a:solidFill>
                  <a:srgbClr val="00B0F0"/>
                </a:solidFill>
              </a:rPr>
              <a:t>w sieciach </a:t>
            </a:r>
            <a:r>
              <a:rPr lang="pl-PL" sz="1600" b="1" dirty="0">
                <a:solidFill>
                  <a:srgbClr val="00B0F0"/>
                </a:solidFill>
              </a:rPr>
              <a:t>wodociągowych. Takie </a:t>
            </a:r>
            <a:r>
              <a:rPr lang="pl-PL" sz="1600" b="1" dirty="0" smtClean="0">
                <a:solidFill>
                  <a:srgbClr val="00B0F0"/>
                </a:solidFill>
              </a:rPr>
              <a:t>działania pomagają </a:t>
            </a:r>
            <a:r>
              <a:rPr lang="pl-PL" sz="1600" b="1" dirty="0">
                <a:solidFill>
                  <a:srgbClr val="00B0F0"/>
                </a:solidFill>
              </a:rPr>
              <a:t>lepiej gospodarować </a:t>
            </a:r>
            <a:r>
              <a:rPr lang="pl-PL" sz="1600" b="1" dirty="0" smtClean="0">
                <a:solidFill>
                  <a:srgbClr val="00B0F0"/>
                </a:solidFill>
              </a:rPr>
              <a:t>zasobami wodnymi </a:t>
            </a:r>
            <a:r>
              <a:rPr lang="pl-PL" sz="1600" b="1" dirty="0">
                <a:solidFill>
                  <a:srgbClr val="00B0F0"/>
                </a:solidFill>
              </a:rPr>
              <a:t>w obliczu zmian klimatycznych.</a:t>
            </a:r>
          </a:p>
        </p:txBody>
      </p:sp>
    </p:spTree>
    <p:extLst>
      <p:ext uri="{BB962C8B-B14F-4D97-AF65-F5344CB8AC3E}">
        <p14:creationId xmlns:p14="http://schemas.microsoft.com/office/powerpoint/2010/main" val="366477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65399" y="694025"/>
            <a:ext cx="7819210" cy="1233181"/>
          </a:xfrm>
        </p:spPr>
        <p:txBody>
          <a:bodyPr/>
          <a:lstStyle/>
          <a:p>
            <a:pPr algn="l"/>
            <a:r>
              <a:rPr lang="pl-PL" sz="4400" b="1" dirty="0" smtClean="0"/>
              <a:t>Zrównoważone </a:t>
            </a:r>
            <a:r>
              <a:rPr lang="pl-PL" sz="4400" b="1" dirty="0"/>
              <a:t>zarządzanie wodą na </a:t>
            </a:r>
            <a:r>
              <a:rPr lang="pl-PL" sz="4400" b="1" dirty="0" smtClean="0"/>
              <a:t>wsiach.</a:t>
            </a:r>
            <a:endParaRPr lang="pl-PL" sz="44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6704203" y="5791460"/>
            <a:ext cx="1760290" cy="386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900" b="1" dirty="0" smtClean="0">
                <a:solidFill>
                  <a:schemeClr val="tx1"/>
                </a:solidFill>
              </a:rPr>
              <a:t>Zychorzyn, 16.02.2025 r. </a:t>
            </a:r>
            <a:endParaRPr lang="pl-PL" sz="900" dirty="0">
              <a:solidFill>
                <a:schemeClr val="tx1"/>
              </a:solid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928381" y="2521654"/>
            <a:ext cx="6655967" cy="2923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endParaRPr lang="pl-PL" sz="1600" b="1" dirty="0">
              <a:solidFill>
                <a:srgbClr val="00B0F0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1003882" y="2084865"/>
            <a:ext cx="81065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Na obszarach wiejskich zrównoważone zarządzanie wodą oznacza wykorzystanie zasobów w sposób efektywny i długoterminowy. Obejmuje działania takie jak</a:t>
            </a:r>
            <a:r>
              <a:rPr lang="pl-PL" sz="1600" b="1" dirty="0" smtClean="0">
                <a:solidFill>
                  <a:srgbClr val="00B0F0"/>
                </a:solidFill>
              </a:rPr>
              <a:t>: </a:t>
            </a:r>
            <a:endParaRPr lang="pl-PL" sz="1600" b="1" dirty="0">
              <a:solidFill>
                <a:srgbClr val="00B0F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 </a:t>
            </a:r>
            <a:r>
              <a:rPr lang="pl-PL" sz="1600" b="1" dirty="0" smtClean="0">
                <a:solidFill>
                  <a:srgbClr val="00B0F0"/>
                </a:solidFill>
              </a:rPr>
              <a:t>Budowa </a:t>
            </a:r>
            <a:r>
              <a:rPr lang="pl-PL" sz="1600" b="1" dirty="0">
                <a:solidFill>
                  <a:srgbClr val="00B0F0"/>
                </a:solidFill>
              </a:rPr>
              <a:t>systemów małej retencji (stawy, zbiorniki wodne) do </a:t>
            </a:r>
            <a:r>
              <a:rPr lang="pl-PL" sz="1600" b="1" dirty="0" smtClean="0">
                <a:solidFill>
                  <a:srgbClr val="00B0F0"/>
                </a:solidFill>
              </a:rPr>
              <a:t>gromadzenia wody </a:t>
            </a:r>
            <a:r>
              <a:rPr lang="pl-PL" sz="1600" b="1" dirty="0">
                <a:solidFill>
                  <a:srgbClr val="00B0F0"/>
                </a:solidFill>
              </a:rPr>
              <a:t>opadowej.  </a:t>
            </a:r>
            <a:endParaRPr lang="pl-PL" sz="1600" b="1" dirty="0" smtClean="0">
              <a:solidFill>
                <a:srgbClr val="00B0F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l-PL" sz="1600" b="1" dirty="0" smtClean="0">
                <a:solidFill>
                  <a:srgbClr val="00B0F0"/>
                </a:solidFill>
              </a:rPr>
              <a:t>Promowanie </a:t>
            </a:r>
            <a:r>
              <a:rPr lang="pl-PL" sz="1600" b="1" dirty="0">
                <a:solidFill>
                  <a:srgbClr val="00B0F0"/>
                </a:solidFill>
              </a:rPr>
              <a:t>naturalnych rozwiązań, takich jak ochrona mokradeł i zalesianie</a:t>
            </a:r>
            <a:r>
              <a:rPr lang="pl-PL" sz="1600" b="1" dirty="0" smtClean="0">
                <a:solidFill>
                  <a:srgbClr val="00B0F0"/>
                </a:solidFill>
              </a:rPr>
              <a:t>. </a:t>
            </a:r>
            <a:r>
              <a:rPr lang="pl-PL" sz="1600" b="1" dirty="0">
                <a:solidFill>
                  <a:srgbClr val="00B0F0"/>
                </a:solidFill>
              </a:rPr>
              <a:t>Stosowanie technik oszczędzania wody w rolnictwie, np. nawadnianie </a:t>
            </a:r>
            <a:r>
              <a:rPr lang="pl-PL" sz="1600" b="1" dirty="0" smtClean="0">
                <a:solidFill>
                  <a:srgbClr val="00B0F0"/>
                </a:solidFill>
              </a:rPr>
              <a:t> kroplowe</a:t>
            </a:r>
            <a:r>
              <a:rPr lang="pl-PL" sz="1600" b="1" dirty="0">
                <a:solidFill>
                  <a:srgbClr val="00B0F0"/>
                </a:solidFill>
              </a:rPr>
              <a:t>.   Edukacja mieszkańców w zakresie ochrony wód i przeciwdziałania </a:t>
            </a:r>
            <a:r>
              <a:rPr lang="pl-PL" sz="1600" b="1" dirty="0" smtClean="0">
                <a:solidFill>
                  <a:srgbClr val="00B0F0"/>
                </a:solidFill>
              </a:rPr>
              <a:t>ich   </a:t>
            </a:r>
            <a:endParaRPr lang="pl-PL" sz="1600" b="1" dirty="0">
              <a:solidFill>
                <a:srgbClr val="00B0F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l-PL" sz="1600" b="1" dirty="0" smtClean="0">
                <a:solidFill>
                  <a:srgbClr val="00B0F0"/>
                </a:solidFill>
              </a:rPr>
              <a:t>zanieczyszczeniu. </a:t>
            </a:r>
          </a:p>
          <a:p>
            <a:pPr algn="just">
              <a:lnSpc>
                <a:spcPct val="150000"/>
              </a:lnSpc>
            </a:pPr>
            <a:r>
              <a:rPr lang="pl-PL" sz="1600" b="1" dirty="0" smtClean="0">
                <a:solidFill>
                  <a:srgbClr val="00B0F0"/>
                </a:solidFill>
              </a:rPr>
              <a:t>Te </a:t>
            </a:r>
            <a:r>
              <a:rPr lang="pl-PL" sz="1600" b="1" dirty="0">
                <a:solidFill>
                  <a:srgbClr val="00B0F0"/>
                </a:solidFill>
              </a:rPr>
              <a:t>działania wspierają adaptację do zmian klimatycznych i ochronę zasobów wodnych</a:t>
            </a:r>
          </a:p>
        </p:txBody>
      </p:sp>
    </p:spTree>
    <p:extLst>
      <p:ext uri="{BB962C8B-B14F-4D97-AF65-F5344CB8AC3E}">
        <p14:creationId xmlns:p14="http://schemas.microsoft.com/office/powerpoint/2010/main" val="420722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65399" y="694025"/>
            <a:ext cx="7819210" cy="1233181"/>
          </a:xfrm>
        </p:spPr>
        <p:txBody>
          <a:bodyPr/>
          <a:lstStyle/>
          <a:p>
            <a:pPr algn="l"/>
            <a:r>
              <a:rPr lang="pl-PL" sz="4800" b="1" dirty="0"/>
              <a:t>Ochrona ekosystemów wodnych</a:t>
            </a:r>
            <a:endParaRPr lang="pl-PL" sz="4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6704203" y="5791460"/>
            <a:ext cx="1760290" cy="386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900" b="1" dirty="0" smtClean="0">
                <a:solidFill>
                  <a:schemeClr val="tx1"/>
                </a:solidFill>
              </a:rPr>
              <a:t>Zychorzyn, 16.02.2025 r. </a:t>
            </a:r>
            <a:endParaRPr lang="pl-PL" sz="900" dirty="0">
              <a:solidFill>
                <a:schemeClr val="tx1"/>
              </a:solid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928381" y="2521654"/>
            <a:ext cx="6655967" cy="2923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endParaRPr lang="pl-PL" sz="1600" b="1" dirty="0">
              <a:solidFill>
                <a:srgbClr val="00B0F0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1252754" y="2902777"/>
            <a:ext cx="64371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Ochrona naturalnych </a:t>
            </a:r>
            <a:r>
              <a:rPr lang="pl-PL" sz="1600" b="1" dirty="0" smtClean="0">
                <a:solidFill>
                  <a:srgbClr val="00B0F0"/>
                </a:solidFill>
              </a:rPr>
              <a:t>ekosystemów wodnych</a:t>
            </a:r>
            <a:r>
              <a:rPr lang="pl-PL" sz="1600" b="1" dirty="0">
                <a:solidFill>
                  <a:srgbClr val="00B0F0"/>
                </a:solidFill>
              </a:rPr>
              <a:t>, takich jak mokradła, bagna </a:t>
            </a:r>
            <a:r>
              <a:rPr lang="pl-PL" sz="1600" b="1" dirty="0" smtClean="0">
                <a:solidFill>
                  <a:srgbClr val="00B0F0"/>
                </a:solidFill>
              </a:rPr>
              <a:t>czy rzeki</a:t>
            </a:r>
            <a:r>
              <a:rPr lang="pl-PL" sz="1600" b="1" dirty="0">
                <a:solidFill>
                  <a:srgbClr val="00B0F0"/>
                </a:solidFill>
              </a:rPr>
              <a:t>, jest kluczowa dla </a:t>
            </a:r>
            <a:r>
              <a:rPr lang="pl-PL" sz="1600" b="1" dirty="0" smtClean="0">
                <a:solidFill>
                  <a:srgbClr val="00B0F0"/>
                </a:solidFill>
              </a:rPr>
              <a:t>utrzymania bioróżnorodności </a:t>
            </a:r>
            <a:r>
              <a:rPr lang="pl-PL" sz="1600" b="1" dirty="0">
                <a:solidFill>
                  <a:srgbClr val="00B0F0"/>
                </a:solidFill>
              </a:rPr>
              <a:t>i poprawy retencji wody</a:t>
            </a:r>
            <a:r>
              <a:rPr lang="pl-PL" sz="1600" b="1" dirty="0" smtClean="0">
                <a:solidFill>
                  <a:srgbClr val="00B0F0"/>
                </a:solidFill>
              </a:rPr>
              <a:t>. </a:t>
            </a:r>
            <a:r>
              <a:rPr lang="pl-PL" sz="1600" b="1" dirty="0" err="1" smtClean="0">
                <a:solidFill>
                  <a:srgbClr val="00B0F0"/>
                </a:solidFill>
              </a:rPr>
              <a:t>Renaturyzacja</a:t>
            </a:r>
            <a:r>
              <a:rPr lang="pl-PL" sz="1600" b="1" dirty="0" smtClean="0">
                <a:solidFill>
                  <a:srgbClr val="00B0F0"/>
                </a:solidFill>
              </a:rPr>
              <a:t> </a:t>
            </a:r>
            <a:r>
              <a:rPr lang="pl-PL" sz="1600" b="1" dirty="0">
                <a:solidFill>
                  <a:srgbClr val="00B0F0"/>
                </a:solidFill>
              </a:rPr>
              <a:t>rzek i ochrona </a:t>
            </a:r>
            <a:r>
              <a:rPr lang="pl-PL" sz="1600" b="1" dirty="0" smtClean="0">
                <a:solidFill>
                  <a:srgbClr val="00B0F0"/>
                </a:solidFill>
              </a:rPr>
              <a:t>naturalnych zbiorników </a:t>
            </a:r>
            <a:r>
              <a:rPr lang="pl-PL" sz="1600" b="1" dirty="0">
                <a:solidFill>
                  <a:srgbClr val="00B0F0"/>
                </a:solidFill>
              </a:rPr>
              <a:t>wodnych wspierają adaptację </a:t>
            </a:r>
            <a:r>
              <a:rPr lang="pl-PL" sz="1600" b="1" dirty="0" smtClean="0">
                <a:solidFill>
                  <a:srgbClr val="00B0F0"/>
                </a:solidFill>
              </a:rPr>
              <a:t>do zmian </a:t>
            </a:r>
            <a:r>
              <a:rPr lang="pl-PL" sz="1600" b="1" dirty="0">
                <a:solidFill>
                  <a:srgbClr val="00B0F0"/>
                </a:solidFill>
              </a:rPr>
              <a:t>klimatu.</a:t>
            </a:r>
          </a:p>
        </p:txBody>
      </p:sp>
    </p:spTree>
    <p:extLst>
      <p:ext uri="{BB962C8B-B14F-4D97-AF65-F5344CB8AC3E}">
        <p14:creationId xmlns:p14="http://schemas.microsoft.com/office/powerpoint/2010/main" val="389144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65399" y="694025"/>
            <a:ext cx="7819210" cy="1233181"/>
          </a:xfrm>
        </p:spPr>
        <p:txBody>
          <a:bodyPr/>
          <a:lstStyle/>
          <a:p>
            <a:pPr algn="l"/>
            <a:r>
              <a:rPr lang="pl-PL" sz="4800" b="1" dirty="0"/>
              <a:t>Globalne inicjatywy na rzecz ochrony klimatu</a:t>
            </a:r>
            <a:endParaRPr lang="pl-PL" sz="4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6704203" y="5791460"/>
            <a:ext cx="1760290" cy="386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900" b="1" dirty="0" smtClean="0">
                <a:solidFill>
                  <a:schemeClr val="tx1"/>
                </a:solidFill>
              </a:rPr>
              <a:t>Zychorzyn, 16.02.2025 r. </a:t>
            </a:r>
            <a:endParaRPr lang="pl-PL" sz="900" dirty="0">
              <a:solidFill>
                <a:schemeClr val="tx1"/>
              </a:solid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928381" y="2573421"/>
            <a:ext cx="6655967" cy="2923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endParaRPr lang="pl-PL" sz="1600" b="1" dirty="0">
              <a:solidFill>
                <a:srgbClr val="00B0F0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1087772" y="2876483"/>
            <a:ext cx="60512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Organizacje międzynarodowe, takie </a:t>
            </a:r>
            <a:r>
              <a:rPr lang="pl-PL" sz="1600" b="1" dirty="0" smtClean="0">
                <a:solidFill>
                  <a:srgbClr val="00B0F0"/>
                </a:solidFill>
              </a:rPr>
              <a:t>jak ONZ</a:t>
            </a:r>
            <a:r>
              <a:rPr lang="pl-PL" sz="1600" b="1" dirty="0">
                <a:solidFill>
                  <a:srgbClr val="00B0F0"/>
                </a:solidFill>
              </a:rPr>
              <a:t>, promują działania na rzecz </a:t>
            </a:r>
            <a:r>
              <a:rPr lang="pl-PL" sz="1600" b="1" dirty="0" smtClean="0">
                <a:solidFill>
                  <a:srgbClr val="00B0F0"/>
                </a:solidFill>
              </a:rPr>
              <a:t>redukcji emisji </a:t>
            </a:r>
            <a:r>
              <a:rPr lang="pl-PL" sz="1600" b="1" dirty="0">
                <a:solidFill>
                  <a:srgbClr val="00B0F0"/>
                </a:solidFill>
              </a:rPr>
              <a:t>i ochrony zasobów wodnych</a:t>
            </a:r>
            <a:r>
              <a:rPr lang="pl-PL" sz="1600" b="1" dirty="0" smtClean="0">
                <a:solidFill>
                  <a:srgbClr val="00B0F0"/>
                </a:solidFill>
              </a:rPr>
              <a:t>. Porozumienie </a:t>
            </a:r>
            <a:r>
              <a:rPr lang="pl-PL" sz="1600" b="1" dirty="0">
                <a:solidFill>
                  <a:srgbClr val="00B0F0"/>
                </a:solidFill>
              </a:rPr>
              <a:t>paryskie czy </a:t>
            </a:r>
            <a:r>
              <a:rPr lang="pl-PL" sz="1600" b="1" dirty="0" smtClean="0">
                <a:solidFill>
                  <a:srgbClr val="00B0F0"/>
                </a:solidFill>
              </a:rPr>
              <a:t>cele zrównoważonego </a:t>
            </a:r>
            <a:r>
              <a:rPr lang="pl-PL" sz="1600" b="1" dirty="0">
                <a:solidFill>
                  <a:srgbClr val="00B0F0"/>
                </a:solidFill>
              </a:rPr>
              <a:t>rozwoju (SDG) </a:t>
            </a:r>
            <a:r>
              <a:rPr lang="pl-PL" sz="1600" b="1" dirty="0" smtClean="0">
                <a:solidFill>
                  <a:srgbClr val="00B0F0"/>
                </a:solidFill>
              </a:rPr>
              <a:t>stanowią ramy </a:t>
            </a:r>
            <a:r>
              <a:rPr lang="pl-PL" sz="1600" b="1" dirty="0">
                <a:solidFill>
                  <a:srgbClr val="00B0F0"/>
                </a:solidFill>
              </a:rPr>
              <a:t>globalnych działań w obliczu </a:t>
            </a:r>
            <a:r>
              <a:rPr lang="pl-PL" sz="1600" b="1" dirty="0" smtClean="0">
                <a:solidFill>
                  <a:srgbClr val="00B0F0"/>
                </a:solidFill>
              </a:rPr>
              <a:t>kryzysu klimatycznego</a:t>
            </a:r>
            <a:r>
              <a:rPr lang="pl-PL" sz="1600" b="1" dirty="0">
                <a:solidFill>
                  <a:srgbClr val="00B0F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891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42904" y="2061431"/>
            <a:ext cx="7097757" cy="1233181"/>
          </a:xfrm>
        </p:spPr>
        <p:txBody>
          <a:bodyPr/>
          <a:lstStyle/>
          <a:p>
            <a:pPr algn="ctr"/>
            <a:r>
              <a:rPr lang="pl-PL" b="1" dirty="0"/>
              <a:t>Przyszłość i działania indywidualne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6704203" y="5791460"/>
            <a:ext cx="1760290" cy="386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900" b="1" dirty="0" smtClean="0">
                <a:solidFill>
                  <a:schemeClr val="tx1"/>
                </a:solidFill>
              </a:rPr>
              <a:t>Zychorzyn, 16.02.2025 r. </a:t>
            </a:r>
            <a:endParaRPr lang="pl-PL" sz="900" dirty="0">
              <a:solidFill>
                <a:schemeClr val="tx1"/>
              </a:solid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928381" y="2573421"/>
            <a:ext cx="6655967" cy="2923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endParaRPr lang="pl-PL" sz="1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4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57010" y="963008"/>
            <a:ext cx="7819210" cy="1233181"/>
          </a:xfrm>
        </p:spPr>
        <p:txBody>
          <a:bodyPr/>
          <a:lstStyle/>
          <a:p>
            <a:pPr algn="l"/>
            <a:r>
              <a:rPr lang="pl-PL" sz="4800" b="1" dirty="0"/>
              <a:t>Monitoring i badania</a:t>
            </a:r>
            <a:r>
              <a:rPr lang="pl-PL" sz="4800" dirty="0"/>
              <a:t/>
            </a:r>
            <a:br>
              <a:rPr lang="pl-PL" sz="4800" dirty="0"/>
            </a:br>
            <a:r>
              <a:rPr lang="pl-PL" sz="4800" b="1" dirty="0" smtClean="0"/>
              <a:t>naukowe</a:t>
            </a:r>
            <a:endParaRPr lang="pl-PL" sz="4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6704203" y="5791460"/>
            <a:ext cx="1760290" cy="386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900" b="1" dirty="0" smtClean="0">
                <a:solidFill>
                  <a:schemeClr val="tx1"/>
                </a:solidFill>
              </a:rPr>
              <a:t>Zychorzyn, 16.02.2025 r. </a:t>
            </a:r>
            <a:endParaRPr lang="pl-PL" sz="900" dirty="0">
              <a:solidFill>
                <a:schemeClr val="tx1"/>
              </a:solid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928381" y="2573421"/>
            <a:ext cx="6655967" cy="2923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endParaRPr lang="pl-PL" sz="1600" b="1" dirty="0">
              <a:solidFill>
                <a:srgbClr val="00B0F0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1087772" y="2876483"/>
            <a:ext cx="60512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Systematyczny monitoring </a:t>
            </a:r>
            <a:r>
              <a:rPr lang="pl-PL" sz="1600" b="1" dirty="0" smtClean="0">
                <a:solidFill>
                  <a:srgbClr val="00B0F0"/>
                </a:solidFill>
              </a:rPr>
              <a:t>zmian klimatycznych </a:t>
            </a:r>
            <a:r>
              <a:rPr lang="pl-PL" sz="1600" b="1" dirty="0">
                <a:solidFill>
                  <a:srgbClr val="00B0F0"/>
                </a:solidFill>
              </a:rPr>
              <a:t>i jakości wód pozwala </a:t>
            </a:r>
            <a:r>
              <a:rPr lang="pl-PL" sz="1600" b="1" dirty="0" smtClean="0">
                <a:solidFill>
                  <a:srgbClr val="00B0F0"/>
                </a:solidFill>
              </a:rPr>
              <a:t>na lepsze </a:t>
            </a:r>
            <a:r>
              <a:rPr lang="pl-PL" sz="1600" b="1" dirty="0">
                <a:solidFill>
                  <a:srgbClr val="00B0F0"/>
                </a:solidFill>
              </a:rPr>
              <a:t>planowanie działań adaptacyjnych</a:t>
            </a:r>
            <a:r>
              <a:rPr lang="pl-PL" sz="1600" b="1" dirty="0" smtClean="0">
                <a:solidFill>
                  <a:srgbClr val="00B0F0"/>
                </a:solidFill>
              </a:rPr>
              <a:t>. </a:t>
            </a:r>
            <a:endParaRPr lang="pl-PL" sz="1600" b="1" dirty="0">
              <a:solidFill>
                <a:srgbClr val="00B0F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W Polsce projekty takie jak </a:t>
            </a:r>
            <a:r>
              <a:rPr lang="pl-PL" sz="1600" b="1" dirty="0" err="1">
                <a:solidFill>
                  <a:srgbClr val="00B0F0"/>
                </a:solidFill>
              </a:rPr>
              <a:t>Klimada</a:t>
            </a:r>
            <a:r>
              <a:rPr lang="pl-PL" sz="1600" b="1" dirty="0">
                <a:solidFill>
                  <a:srgbClr val="00B0F0"/>
                </a:solidFill>
              </a:rPr>
              <a:t> </a:t>
            </a:r>
            <a:r>
              <a:rPr lang="pl-PL" sz="1600" b="1" dirty="0" smtClean="0">
                <a:solidFill>
                  <a:srgbClr val="00B0F0"/>
                </a:solidFill>
              </a:rPr>
              <a:t>2.0 wspierają </a:t>
            </a:r>
            <a:r>
              <a:rPr lang="pl-PL" sz="1600" b="1" dirty="0">
                <a:solidFill>
                  <a:srgbClr val="00B0F0"/>
                </a:solidFill>
              </a:rPr>
              <a:t>analizy i prognozy klimatyczne</a:t>
            </a:r>
            <a:r>
              <a:rPr lang="pl-PL" sz="1600" b="1" dirty="0" smtClean="0">
                <a:solidFill>
                  <a:srgbClr val="00B0F0"/>
                </a:solidFill>
              </a:rPr>
              <a:t>, dostarczając </a:t>
            </a:r>
            <a:r>
              <a:rPr lang="pl-PL" sz="1600" b="1" dirty="0">
                <a:solidFill>
                  <a:srgbClr val="00B0F0"/>
                </a:solidFill>
              </a:rPr>
              <a:t>cennych danych </a:t>
            </a:r>
            <a:r>
              <a:rPr lang="pl-PL" sz="1600" b="1" dirty="0" smtClean="0">
                <a:solidFill>
                  <a:srgbClr val="00B0F0"/>
                </a:solidFill>
              </a:rPr>
              <a:t>dla  decydentów</a:t>
            </a:r>
          </a:p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https://klimada2.ios.gov.pl/</a:t>
            </a:r>
            <a:endParaRPr lang="pl-PL" sz="1600" b="1" dirty="0" smtClean="0">
              <a:solidFill>
                <a:srgbClr val="00B0F0"/>
              </a:solidFill>
            </a:endParaRPr>
          </a:p>
          <a:p>
            <a:pPr algn="just">
              <a:lnSpc>
                <a:spcPct val="150000"/>
              </a:lnSpc>
            </a:pPr>
            <a:endParaRPr lang="pl-PL" sz="1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53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57010" y="963008"/>
            <a:ext cx="7819210" cy="1233181"/>
          </a:xfrm>
        </p:spPr>
        <p:txBody>
          <a:bodyPr/>
          <a:lstStyle/>
          <a:p>
            <a:pPr algn="l"/>
            <a:r>
              <a:rPr lang="pl-PL" sz="4800" b="1" dirty="0"/>
              <a:t>Współpraca</a:t>
            </a:r>
            <a:r>
              <a:rPr lang="pl-PL" sz="4800" dirty="0"/>
              <a:t/>
            </a:r>
            <a:br>
              <a:rPr lang="pl-PL" sz="4800" dirty="0"/>
            </a:br>
            <a:r>
              <a:rPr lang="pl-PL" sz="4800" b="1" dirty="0" smtClean="0"/>
              <a:t>międzynarodowa</a:t>
            </a:r>
            <a:endParaRPr lang="pl-PL" sz="4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6704203" y="5791460"/>
            <a:ext cx="1760290" cy="386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900" b="1" dirty="0" smtClean="0">
                <a:solidFill>
                  <a:schemeClr val="tx1"/>
                </a:solidFill>
              </a:rPr>
              <a:t>Zychorzyn, 16.02.2025 r. </a:t>
            </a:r>
            <a:endParaRPr lang="pl-PL" sz="900" dirty="0">
              <a:solidFill>
                <a:schemeClr val="tx1"/>
              </a:solid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928381" y="2573421"/>
            <a:ext cx="6655967" cy="2923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endParaRPr lang="pl-PL" sz="1600" b="1" dirty="0">
              <a:solidFill>
                <a:srgbClr val="00B0F0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1087772" y="3142579"/>
            <a:ext cx="60512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Zmiany klimatu to wyzwanie globalne</a:t>
            </a:r>
            <a:r>
              <a:rPr lang="pl-PL" sz="1600" b="1" dirty="0" smtClean="0">
                <a:solidFill>
                  <a:srgbClr val="00B0F0"/>
                </a:solidFill>
              </a:rPr>
              <a:t>, wymagające międzynarodowej współpracy</a:t>
            </a:r>
            <a:r>
              <a:rPr lang="pl-PL" sz="1600" b="1" dirty="0">
                <a:solidFill>
                  <a:srgbClr val="00B0F0"/>
                </a:solidFill>
              </a:rPr>
              <a:t>. Polska uczestniczy </a:t>
            </a:r>
            <a:r>
              <a:rPr lang="pl-PL" sz="1600" b="1" dirty="0" smtClean="0">
                <a:solidFill>
                  <a:srgbClr val="00B0F0"/>
                </a:solidFill>
              </a:rPr>
              <a:t>w inicjatywach </a:t>
            </a:r>
            <a:r>
              <a:rPr lang="pl-PL" sz="1600" b="1" dirty="0">
                <a:solidFill>
                  <a:srgbClr val="00B0F0"/>
                </a:solidFill>
              </a:rPr>
              <a:t>UE i ONZ, takich </a:t>
            </a:r>
            <a:r>
              <a:rPr lang="pl-PL" sz="1600" b="1" dirty="0" smtClean="0">
                <a:solidFill>
                  <a:srgbClr val="00B0F0"/>
                </a:solidFill>
              </a:rPr>
              <a:t>jak programy </a:t>
            </a:r>
            <a:r>
              <a:rPr lang="pl-PL" sz="1600" b="1" dirty="0">
                <a:solidFill>
                  <a:srgbClr val="00B0F0"/>
                </a:solidFill>
              </a:rPr>
              <a:t>LIFE i Green Deal, </a:t>
            </a:r>
            <a:r>
              <a:rPr lang="pl-PL" sz="1600" b="1" dirty="0" smtClean="0">
                <a:solidFill>
                  <a:srgbClr val="00B0F0"/>
                </a:solidFill>
              </a:rPr>
              <a:t>które wspierają </a:t>
            </a:r>
            <a:r>
              <a:rPr lang="pl-PL" sz="1600" b="1" dirty="0">
                <a:solidFill>
                  <a:srgbClr val="00B0F0"/>
                </a:solidFill>
              </a:rPr>
              <a:t>działania adaptacyjne </a:t>
            </a:r>
            <a:r>
              <a:rPr lang="pl-PL" sz="1600" b="1" dirty="0" smtClean="0">
                <a:solidFill>
                  <a:srgbClr val="00B0F0"/>
                </a:solidFill>
              </a:rPr>
              <a:t>oraz redukcję </a:t>
            </a:r>
            <a:r>
              <a:rPr lang="pl-PL" sz="1600" b="1" dirty="0">
                <a:solidFill>
                  <a:srgbClr val="00B0F0"/>
                </a:solidFill>
              </a:rPr>
              <a:t>emisji.</a:t>
            </a:r>
          </a:p>
          <a:p>
            <a:pPr algn="just">
              <a:lnSpc>
                <a:spcPct val="150000"/>
              </a:lnSpc>
            </a:pPr>
            <a:endParaRPr lang="pl-PL" sz="1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4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31846" y="266669"/>
            <a:ext cx="8426715" cy="1629243"/>
          </a:xfrm>
        </p:spPr>
        <p:txBody>
          <a:bodyPr/>
          <a:lstStyle/>
          <a:p>
            <a:pPr algn="l"/>
            <a:r>
              <a:rPr lang="pl-PL" sz="4800" b="1" dirty="0"/>
              <a:t>Zmiany </a:t>
            </a:r>
            <a:r>
              <a:rPr lang="pl-PL" sz="4800" b="1" dirty="0" smtClean="0"/>
              <a:t>klimatu</a:t>
            </a:r>
            <a:br>
              <a:rPr lang="pl-PL" sz="4800" b="1" dirty="0" smtClean="0"/>
            </a:br>
            <a:r>
              <a:rPr lang="pl-PL" sz="4800" b="1" dirty="0" smtClean="0"/>
              <a:t>– </a:t>
            </a:r>
            <a:r>
              <a:rPr lang="pl-PL" sz="4800" b="1" dirty="0"/>
              <a:t>definicja i znaczenie</a:t>
            </a:r>
            <a:endParaRPr lang="pl-PL" sz="4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6704203" y="5791460"/>
            <a:ext cx="1760290" cy="386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900" b="1" dirty="0" smtClean="0">
                <a:solidFill>
                  <a:schemeClr val="tx1"/>
                </a:solidFill>
              </a:rPr>
              <a:t>Zychorzyn, 16.02.2025 r. </a:t>
            </a:r>
            <a:endParaRPr lang="pl-PL" sz="900" dirty="0">
              <a:solidFill>
                <a:schemeClr val="tx1"/>
              </a:solid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882243" y="2445479"/>
            <a:ext cx="7640974" cy="27964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Zmiany klimatu to długoterminowe przekształcenia w systemach pogodowych Ziemi, wynikające zarówno z naturalnych procesów, jak i działalności człowieka. Obecne zmiany, głównie powodowane emisją gazów cieplarnianych, prowadzą do globalnego ocieplenia, wpływając na środowisko, gospodarkę i życie ludzi. Zrozumienie istoty tych zmian pozwala na lepsze przygotowanie się do ich skutków i podejmowanie działań na rzecz adaptacji oraz ochrony zasobów naturalnych, w tym </a:t>
            </a:r>
            <a:r>
              <a:rPr lang="pl-PL" sz="1600" b="1" dirty="0" smtClean="0">
                <a:solidFill>
                  <a:srgbClr val="00B0F0"/>
                </a:solidFill>
              </a:rPr>
              <a:t>wody.</a:t>
            </a:r>
            <a:endParaRPr lang="pl-PL" sz="1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32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24122" y="383092"/>
            <a:ext cx="7819210" cy="1233181"/>
          </a:xfrm>
        </p:spPr>
        <p:txBody>
          <a:bodyPr/>
          <a:lstStyle/>
          <a:p>
            <a:r>
              <a:rPr lang="pl-PL" sz="4800" b="1" dirty="0"/>
              <a:t>Przykłady dobrych praktyk</a:t>
            </a:r>
            <a:endParaRPr lang="pl-PL" sz="4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6704203" y="5791460"/>
            <a:ext cx="1760290" cy="386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900" b="1" dirty="0" smtClean="0">
                <a:solidFill>
                  <a:schemeClr val="tx1"/>
                </a:solidFill>
              </a:rPr>
              <a:t>Zychorzyn, 16.02.2025 r. </a:t>
            </a:r>
            <a:endParaRPr lang="pl-PL" sz="900" dirty="0">
              <a:solidFill>
                <a:schemeClr val="tx1"/>
              </a:solid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928381" y="2573421"/>
            <a:ext cx="6655967" cy="2923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endParaRPr lang="pl-PL" sz="1600" b="1" dirty="0">
              <a:solidFill>
                <a:srgbClr val="00B0F0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1157010" y="2463070"/>
            <a:ext cx="70076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W Polsce realizowane są projekty, takie </a:t>
            </a:r>
            <a:r>
              <a:rPr lang="pl-PL" sz="1600" b="1" dirty="0" smtClean="0">
                <a:solidFill>
                  <a:srgbClr val="00B0F0"/>
                </a:solidFill>
              </a:rPr>
              <a:t>jak </a:t>
            </a:r>
            <a:r>
              <a:rPr lang="pl-PL" sz="1600" b="1" dirty="0" err="1" smtClean="0">
                <a:solidFill>
                  <a:srgbClr val="00B0F0"/>
                </a:solidFill>
              </a:rPr>
              <a:t>renaturyzacja</a:t>
            </a:r>
            <a:r>
              <a:rPr lang="pl-PL" sz="1600" b="1" dirty="0" smtClean="0">
                <a:solidFill>
                  <a:srgbClr val="00B0F0"/>
                </a:solidFill>
              </a:rPr>
              <a:t> </a:t>
            </a:r>
            <a:r>
              <a:rPr lang="pl-PL" sz="1600" b="1" dirty="0">
                <a:solidFill>
                  <a:srgbClr val="00B0F0"/>
                </a:solidFill>
              </a:rPr>
              <a:t>rzek (np. Biebrzy), </a:t>
            </a:r>
            <a:r>
              <a:rPr lang="pl-PL" sz="1600" b="1" dirty="0" smtClean="0">
                <a:solidFill>
                  <a:srgbClr val="00B0F0"/>
                </a:solidFill>
              </a:rPr>
              <a:t>budowa zbiorników </a:t>
            </a:r>
            <a:r>
              <a:rPr lang="pl-PL" sz="1600" b="1" dirty="0">
                <a:solidFill>
                  <a:srgbClr val="00B0F0"/>
                </a:solidFill>
              </a:rPr>
              <a:t>retencyjnych oraz </a:t>
            </a:r>
            <a:r>
              <a:rPr lang="pl-PL" sz="1600" b="1" dirty="0" smtClean="0">
                <a:solidFill>
                  <a:srgbClr val="00B0F0"/>
                </a:solidFill>
              </a:rPr>
              <a:t>programy edukacyjne</a:t>
            </a:r>
            <a:r>
              <a:rPr lang="pl-PL" sz="1600" b="1" dirty="0">
                <a:solidFill>
                  <a:srgbClr val="00B0F0"/>
                </a:solidFill>
              </a:rPr>
              <a:t>. Lokalne inicjatywy </a:t>
            </a:r>
            <a:r>
              <a:rPr lang="pl-PL" sz="1600" b="1" dirty="0" smtClean="0">
                <a:solidFill>
                  <a:srgbClr val="00B0F0"/>
                </a:solidFill>
              </a:rPr>
              <a:t>wspierają ochronę </a:t>
            </a:r>
            <a:r>
              <a:rPr lang="pl-PL" sz="1600" b="1" dirty="0">
                <a:solidFill>
                  <a:srgbClr val="00B0F0"/>
                </a:solidFill>
              </a:rPr>
              <a:t>zasobów wodnych i </a:t>
            </a:r>
            <a:r>
              <a:rPr lang="pl-PL" sz="1600" b="1" dirty="0" smtClean="0">
                <a:solidFill>
                  <a:srgbClr val="00B0F0"/>
                </a:solidFill>
              </a:rPr>
              <a:t>przeciwdziałają skutkom </a:t>
            </a:r>
            <a:r>
              <a:rPr lang="pl-PL" sz="1600" b="1" dirty="0">
                <a:solidFill>
                  <a:srgbClr val="00B0F0"/>
                </a:solidFill>
              </a:rPr>
              <a:t>zmian klimatu</a:t>
            </a:r>
            <a:r>
              <a:rPr lang="pl-PL" sz="1600" b="1" dirty="0" smtClean="0">
                <a:solidFill>
                  <a:srgbClr val="00B0F0"/>
                </a:solidFill>
              </a:rPr>
              <a:t>. </a:t>
            </a:r>
            <a:endParaRPr lang="pl-PL" sz="1600" b="1" dirty="0">
              <a:solidFill>
                <a:srgbClr val="00B0F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Kraje europejskie wdrażają </a:t>
            </a:r>
            <a:r>
              <a:rPr lang="pl-PL" sz="1600" b="1" dirty="0" smtClean="0">
                <a:solidFill>
                  <a:srgbClr val="00B0F0"/>
                </a:solidFill>
              </a:rPr>
              <a:t>innowacyjne rozwiązania</a:t>
            </a:r>
            <a:r>
              <a:rPr lang="pl-PL" sz="1600" b="1" dirty="0">
                <a:solidFill>
                  <a:srgbClr val="00B0F0"/>
                </a:solidFill>
              </a:rPr>
              <a:t>, takie jak holenderski </a:t>
            </a:r>
            <a:r>
              <a:rPr lang="pl-PL" sz="1600" b="1" dirty="0" smtClean="0">
                <a:solidFill>
                  <a:srgbClr val="00B0F0"/>
                </a:solidFill>
              </a:rPr>
              <a:t>program zarządzania </a:t>
            </a:r>
            <a:r>
              <a:rPr lang="pl-PL" sz="1600" b="1" dirty="0">
                <a:solidFill>
                  <a:srgbClr val="00B0F0"/>
                </a:solidFill>
              </a:rPr>
              <a:t>wodą „</a:t>
            </a:r>
            <a:r>
              <a:rPr lang="pl-PL" sz="1600" b="1" dirty="0" err="1">
                <a:solidFill>
                  <a:srgbClr val="00B0F0"/>
                </a:solidFill>
              </a:rPr>
              <a:t>Room</a:t>
            </a:r>
            <a:r>
              <a:rPr lang="pl-PL" sz="1600" b="1" dirty="0">
                <a:solidFill>
                  <a:srgbClr val="00B0F0"/>
                </a:solidFill>
              </a:rPr>
              <a:t> for the River” </a:t>
            </a:r>
            <a:r>
              <a:rPr lang="pl-PL" sz="1600" b="1" dirty="0" smtClean="0">
                <a:solidFill>
                  <a:srgbClr val="00B0F0"/>
                </a:solidFill>
              </a:rPr>
              <a:t>czy niemieckie </a:t>
            </a:r>
            <a:r>
              <a:rPr lang="pl-PL" sz="1600" b="1" dirty="0">
                <a:solidFill>
                  <a:srgbClr val="00B0F0"/>
                </a:solidFill>
              </a:rPr>
              <a:t>inwestycje w zieloną </a:t>
            </a:r>
            <a:r>
              <a:rPr lang="pl-PL" sz="1600" b="1" dirty="0" smtClean="0">
                <a:solidFill>
                  <a:srgbClr val="00B0F0"/>
                </a:solidFill>
              </a:rPr>
              <a:t>infrastrukturę miejską</a:t>
            </a:r>
            <a:r>
              <a:rPr lang="pl-PL" sz="1600" b="1" dirty="0">
                <a:solidFill>
                  <a:srgbClr val="00B0F0"/>
                </a:solidFill>
              </a:rPr>
              <a:t>. Te działania mogą być inspiracją </a:t>
            </a:r>
            <a:r>
              <a:rPr lang="pl-PL" sz="1600" b="1" dirty="0" smtClean="0">
                <a:solidFill>
                  <a:srgbClr val="00B0F0"/>
                </a:solidFill>
              </a:rPr>
              <a:t>dla Polski</a:t>
            </a:r>
            <a:r>
              <a:rPr lang="pl-PL" sz="1600" b="1" dirty="0">
                <a:solidFill>
                  <a:srgbClr val="00B0F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l-PL" sz="1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25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62059" y="1124873"/>
            <a:ext cx="7819210" cy="1233181"/>
          </a:xfrm>
        </p:spPr>
        <p:txBody>
          <a:bodyPr/>
          <a:lstStyle/>
          <a:p>
            <a:pPr algn="ctr"/>
            <a:r>
              <a:rPr lang="pl-PL" b="1" dirty="0" smtClean="0"/>
              <a:t>Dziękujemy </a:t>
            </a:r>
            <a:br>
              <a:rPr lang="pl-PL" b="1" dirty="0" smtClean="0"/>
            </a:br>
            <a:r>
              <a:rPr lang="pl-PL" b="1" dirty="0" smtClean="0"/>
              <a:t>za </a:t>
            </a:r>
            <a:r>
              <a:rPr lang="pl-PL" b="1" dirty="0"/>
              <a:t>uwagę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6704203" y="5791460"/>
            <a:ext cx="1760290" cy="386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900" b="1" dirty="0" smtClean="0">
                <a:solidFill>
                  <a:schemeClr val="tx1"/>
                </a:solidFill>
              </a:rPr>
              <a:t>Zychorzyn, 16.02.2025 r. </a:t>
            </a:r>
            <a:endParaRPr lang="pl-PL" sz="900" dirty="0">
              <a:solidFill>
                <a:schemeClr val="tx1"/>
              </a:solid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928381" y="2573421"/>
            <a:ext cx="6655967" cy="2923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endParaRPr lang="pl-PL" sz="1600" b="1" dirty="0">
              <a:solidFill>
                <a:srgbClr val="00B0F0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176" y="2486184"/>
            <a:ext cx="3967992" cy="286607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235978" y="3289536"/>
            <a:ext cx="41161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err="1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APOO&amp;home</a:t>
            </a:r>
            <a:r>
              <a:rPr lang="pl-PL" sz="24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Anna Rokicka</a:t>
            </a:r>
          </a:p>
          <a:p>
            <a:r>
              <a:rPr lang="pl-PL" sz="24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Czermińskiego 14</a:t>
            </a:r>
          </a:p>
          <a:p>
            <a:r>
              <a:rPr lang="pl-PL" sz="24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26-400 </a:t>
            </a:r>
            <a:r>
              <a:rPr lang="pl-PL" sz="24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Przysucha</a:t>
            </a:r>
          </a:p>
          <a:p>
            <a:r>
              <a:rPr lang="pl-PL" sz="24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Tel. 691 233 245 </a:t>
            </a:r>
            <a:endParaRPr lang="pl-PL" sz="2400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39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91904" y="956346"/>
            <a:ext cx="8426715" cy="1031846"/>
          </a:xfrm>
        </p:spPr>
        <p:txBody>
          <a:bodyPr/>
          <a:lstStyle/>
          <a:p>
            <a:pPr algn="l"/>
            <a:r>
              <a:rPr lang="pl-PL" sz="4800" b="1" dirty="0"/>
              <a:t>Przyczyny zmian </a:t>
            </a:r>
            <a:r>
              <a:rPr lang="pl-PL" sz="4800" b="1" dirty="0" smtClean="0"/>
              <a:t/>
            </a:r>
            <a:br>
              <a:rPr lang="pl-PL" sz="4800" b="1" dirty="0" smtClean="0"/>
            </a:br>
            <a:r>
              <a:rPr lang="pl-PL" sz="4800" b="1" dirty="0" smtClean="0"/>
              <a:t>klimatu.</a:t>
            </a:r>
            <a:endParaRPr lang="pl-PL" sz="4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6704203" y="5791460"/>
            <a:ext cx="1760290" cy="386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900" b="1" dirty="0" smtClean="0">
                <a:solidFill>
                  <a:schemeClr val="tx1"/>
                </a:solidFill>
              </a:rPr>
              <a:t>Zychorzyn, 16.02.2025 r. </a:t>
            </a:r>
            <a:endParaRPr lang="pl-PL" sz="900" dirty="0">
              <a:solidFill>
                <a:schemeClr val="tx1"/>
              </a:solid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823519" y="2155971"/>
            <a:ext cx="7456415" cy="27923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Zmiany klimatu wynikają zarówno z naturalnych procesów, takich jak wulkanizm czy </a:t>
            </a:r>
            <a:r>
              <a:rPr lang="pl-PL" sz="1600" b="1" dirty="0" smtClean="0">
                <a:solidFill>
                  <a:srgbClr val="00B0F0"/>
                </a:solidFill>
              </a:rPr>
              <a:t>zmiany w </a:t>
            </a:r>
            <a:r>
              <a:rPr lang="pl-PL" sz="1600" b="1" dirty="0">
                <a:solidFill>
                  <a:srgbClr val="00B0F0"/>
                </a:solidFill>
              </a:rPr>
              <a:t>aktywności słonecznej, jak i z działalności człowieka. Antropogeniczne przyczyny obejmują przede wszystkim emisję gazów cieplarnianych (CO₂, CH₄</a:t>
            </a:r>
            <a:r>
              <a:rPr lang="pl-PL" sz="1600" b="1" dirty="0" smtClean="0">
                <a:solidFill>
                  <a:srgbClr val="00B0F0"/>
                </a:solidFill>
              </a:rPr>
              <a:t>) z </a:t>
            </a:r>
            <a:r>
              <a:rPr lang="pl-PL" sz="1600" b="1" dirty="0">
                <a:solidFill>
                  <a:srgbClr val="00B0F0"/>
                </a:solidFill>
              </a:rPr>
              <a:t>przemysłu, transportu i rolnictwa, a także wylesianie i zmiany w użytkowaniu ziemi. To prowadzi do wzrostu koncentracji gazów w atmosferze, potęgując efekt cieplarniany i powodując globalne ocieplenie.</a:t>
            </a:r>
          </a:p>
        </p:txBody>
      </p:sp>
    </p:spTree>
    <p:extLst>
      <p:ext uri="{BB962C8B-B14F-4D97-AF65-F5344CB8AC3E}">
        <p14:creationId xmlns:p14="http://schemas.microsoft.com/office/powerpoint/2010/main" val="290471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91904" y="956346"/>
            <a:ext cx="8426715" cy="1031846"/>
          </a:xfrm>
        </p:spPr>
        <p:txBody>
          <a:bodyPr/>
          <a:lstStyle/>
          <a:p>
            <a:pPr algn="l"/>
            <a:r>
              <a:rPr lang="pl-PL" sz="4800" b="1" dirty="0"/>
              <a:t>Zasoby wodne – </a:t>
            </a:r>
            <a:r>
              <a:rPr lang="pl-PL" sz="4800" b="1" dirty="0" smtClean="0"/>
              <a:t/>
            </a:r>
            <a:br>
              <a:rPr lang="pl-PL" sz="4800" b="1" dirty="0" smtClean="0"/>
            </a:br>
            <a:r>
              <a:rPr lang="pl-PL" sz="4800" b="1" dirty="0" smtClean="0"/>
              <a:t>kluczowy </a:t>
            </a:r>
            <a:r>
              <a:rPr lang="pl-PL" sz="4800" b="1" dirty="0"/>
              <a:t>element życia</a:t>
            </a:r>
            <a:endParaRPr lang="pl-PL" sz="4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6704203" y="5791460"/>
            <a:ext cx="1760290" cy="386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900" b="1" dirty="0" smtClean="0">
                <a:solidFill>
                  <a:schemeClr val="tx1"/>
                </a:solidFill>
              </a:rPr>
              <a:t>Zychorzyn, 16.02.2025 r. </a:t>
            </a:r>
            <a:endParaRPr lang="pl-PL" sz="900" dirty="0">
              <a:solidFill>
                <a:schemeClr val="tx1"/>
              </a:solid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852180" y="2479340"/>
            <a:ext cx="6655967" cy="24512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Woda to fundament życia, niezbędna dla ludzi, zwierząt, roślin oraz gospodarki. Odpowiada za rolnictwo, energetykę i przemysł, ale jest zasobem ograniczonym. Zmiany klimatu pogarszają jej dostępność, prowadząc do susz, powodzi i spadku jakości wody. Utrzymanie równowagi hydrologicznej jest kluczowe dla przetrwania ekosystemów i społeczności ludzkich.</a:t>
            </a:r>
          </a:p>
        </p:txBody>
      </p:sp>
      <p:pic>
        <p:nvPicPr>
          <p:cNvPr id="2050" name="Picture 2" descr="Kropla Wody Zdjęcia - darmowe pobieranie na Freep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286" y="2479340"/>
            <a:ext cx="1801333" cy="18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84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24125" y="139943"/>
            <a:ext cx="7819210" cy="1657219"/>
          </a:xfrm>
        </p:spPr>
        <p:txBody>
          <a:bodyPr/>
          <a:lstStyle/>
          <a:p>
            <a:pPr algn="l"/>
            <a:r>
              <a:rPr lang="pl-PL" sz="4800" b="1" dirty="0"/>
              <a:t>Aktualna sytuacja</a:t>
            </a:r>
            <a:r>
              <a:rPr lang="pl-PL" sz="4800" dirty="0"/>
              <a:t/>
            </a:r>
            <a:br>
              <a:rPr lang="pl-PL" sz="4800" dirty="0"/>
            </a:br>
            <a:r>
              <a:rPr lang="pl-PL" sz="4800" b="1" dirty="0" smtClean="0"/>
              <a:t>klimatyczna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6704203" y="5791460"/>
            <a:ext cx="1760290" cy="386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900" b="1" dirty="0" smtClean="0">
                <a:solidFill>
                  <a:schemeClr val="tx1"/>
                </a:solidFill>
              </a:rPr>
              <a:t>Zychorzyn, 16.02.2025 r. </a:t>
            </a:r>
            <a:endParaRPr lang="pl-PL" sz="900" dirty="0">
              <a:solidFill>
                <a:schemeClr val="tx1"/>
              </a:solid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852180" y="2479340"/>
            <a:ext cx="6655967" cy="2923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Średnia temperatura globalna stale rośnie, co prowadzi do wzmożonych zjawisk ekstremalnych, takich jak fale upałów, intensywne opady i gwałtowne zmiany pogodowe. Według danych naukowych prognozy wskazują na dalsze ocieplenie klimatu, które szczególnie dotknie regiony Europy, w tym Polskę. Skutki te w znaczący sposób wpływają na zasoby wodne, ich dostępność i jakość, co wymaga pilnych działań adaptacyjnych.</a:t>
            </a:r>
          </a:p>
        </p:txBody>
      </p:sp>
    </p:spTree>
    <p:extLst>
      <p:ext uri="{BB962C8B-B14F-4D97-AF65-F5344CB8AC3E}">
        <p14:creationId xmlns:p14="http://schemas.microsoft.com/office/powerpoint/2010/main" val="131462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52180" y="159391"/>
            <a:ext cx="7819210" cy="2535393"/>
          </a:xfrm>
        </p:spPr>
        <p:txBody>
          <a:bodyPr/>
          <a:lstStyle/>
          <a:p>
            <a:pPr algn="l"/>
            <a:r>
              <a:rPr lang="pl-PL" sz="4800" b="1" dirty="0" smtClean="0"/>
              <a:t>Dlaczego </a:t>
            </a:r>
            <a:r>
              <a:rPr lang="pl-PL" sz="4800" b="1" dirty="0"/>
              <a:t>zmiany klimatu wpływają na zasoby wodne</a:t>
            </a:r>
            <a:r>
              <a:rPr lang="pl-PL" sz="4800" b="1" dirty="0" smtClean="0"/>
              <a:t>?</a:t>
            </a:r>
            <a:endParaRPr lang="pl-PL" sz="4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6704203" y="5791460"/>
            <a:ext cx="1760290" cy="386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900" b="1" dirty="0" smtClean="0">
                <a:solidFill>
                  <a:schemeClr val="tx1"/>
                </a:solidFill>
              </a:rPr>
              <a:t>Zychorzyn, 16.02.2025 r. </a:t>
            </a:r>
            <a:endParaRPr lang="pl-PL" sz="900" dirty="0">
              <a:solidFill>
                <a:schemeClr val="tx1"/>
              </a:solid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852180" y="2974660"/>
            <a:ext cx="6655967" cy="2923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Zmiany klimatu zaburzają cykl hydrologiczny, powodując ekstremalne zjawiska pogodowe, takie jak susze i powodzie. Wzrost temperatury prowadzi do szybszego parowania wody, zmniejszając jej dostępność w glebie i rzekach. Jednocześnie intensywne opady zwiększają ryzyko erozji i zanieczyszczenia wód. Te zmiany szczególnie dotykają regiony zależne od niestabilnych źródeł wody, wymagając adaptacyjnych działań na rzecz ich ochrony.</a:t>
            </a:r>
          </a:p>
        </p:txBody>
      </p:sp>
    </p:spTree>
    <p:extLst>
      <p:ext uri="{BB962C8B-B14F-4D97-AF65-F5344CB8AC3E}">
        <p14:creationId xmlns:p14="http://schemas.microsoft.com/office/powerpoint/2010/main" val="429485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93457" y="310393"/>
            <a:ext cx="7819210" cy="1233181"/>
          </a:xfrm>
        </p:spPr>
        <p:txBody>
          <a:bodyPr/>
          <a:lstStyle/>
          <a:p>
            <a:pPr algn="l"/>
            <a:r>
              <a:rPr lang="pl-PL" sz="4800" b="1" dirty="0"/>
              <a:t>Polska a zmiany klimatu</a:t>
            </a:r>
            <a:endParaRPr lang="pl-PL" sz="4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6704203" y="5791460"/>
            <a:ext cx="1760290" cy="386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900" b="1" dirty="0" smtClean="0">
                <a:solidFill>
                  <a:schemeClr val="tx1"/>
                </a:solidFill>
              </a:rPr>
              <a:t>Zychorzyn, 16.02.2025 r. </a:t>
            </a:r>
            <a:endParaRPr lang="pl-PL" sz="900" dirty="0">
              <a:solidFill>
                <a:schemeClr val="tx1"/>
              </a:solid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928381" y="2521654"/>
            <a:ext cx="6655967" cy="2923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W Polsce zmiany klimatyczne manifestują się coraz </a:t>
            </a:r>
          </a:p>
          <a:p>
            <a:pPr algn="l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częstszymi ekstremalnymi zjawiskami pogodowymi, takimi jak:</a:t>
            </a:r>
          </a:p>
          <a:p>
            <a:pPr algn="l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 </a:t>
            </a:r>
          </a:p>
          <a:p>
            <a:pPr algn="l">
              <a:lnSpc>
                <a:spcPct val="150000"/>
              </a:lnSpc>
            </a:pPr>
            <a:r>
              <a:rPr lang="pl-PL" sz="1600" b="1" u="sng" dirty="0">
                <a:solidFill>
                  <a:srgbClr val="00B0F0"/>
                </a:solidFill>
              </a:rPr>
              <a:t>Fale upałów</a:t>
            </a:r>
            <a:r>
              <a:rPr lang="pl-PL" sz="1600" b="1" dirty="0">
                <a:solidFill>
                  <a:srgbClr val="00B0F0"/>
                </a:solidFill>
              </a:rPr>
              <a:t> – wpływające na zdrowie ludzi i wydajność rolnictwa.</a:t>
            </a:r>
          </a:p>
          <a:p>
            <a:pPr algn="l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 </a:t>
            </a:r>
          </a:p>
          <a:p>
            <a:pPr algn="l">
              <a:lnSpc>
                <a:spcPct val="150000"/>
              </a:lnSpc>
            </a:pPr>
            <a:r>
              <a:rPr lang="pl-PL" sz="1600" b="1" u="sng" dirty="0">
                <a:solidFill>
                  <a:srgbClr val="00B0F0"/>
                </a:solidFill>
              </a:rPr>
              <a:t>Susze</a:t>
            </a:r>
            <a:r>
              <a:rPr lang="pl-PL" sz="1600" b="1" dirty="0">
                <a:solidFill>
                  <a:srgbClr val="00B0F0"/>
                </a:solidFill>
              </a:rPr>
              <a:t> – ograniczające zasoby wody dla rolnictwa i przemysłu.</a:t>
            </a:r>
          </a:p>
          <a:p>
            <a:pPr algn="l">
              <a:lnSpc>
                <a:spcPct val="150000"/>
              </a:lnSpc>
            </a:pPr>
            <a:r>
              <a:rPr lang="pl-PL" sz="1600" b="1" dirty="0">
                <a:solidFill>
                  <a:srgbClr val="00B0F0"/>
                </a:solidFill>
              </a:rPr>
              <a:t> </a:t>
            </a:r>
          </a:p>
          <a:p>
            <a:pPr algn="l">
              <a:lnSpc>
                <a:spcPct val="150000"/>
              </a:lnSpc>
            </a:pPr>
            <a:r>
              <a:rPr lang="pl-PL" sz="1600" b="1" u="sng" dirty="0">
                <a:solidFill>
                  <a:srgbClr val="00B0F0"/>
                </a:solidFill>
              </a:rPr>
              <a:t>Intensywne opady i powodzie</a:t>
            </a:r>
            <a:r>
              <a:rPr lang="pl-PL" sz="1600" b="1" dirty="0">
                <a:solidFill>
                  <a:srgbClr val="00B0F0"/>
                </a:solidFill>
              </a:rPr>
              <a:t> – powodujące straty materialne i degradację środowiska.</a:t>
            </a:r>
          </a:p>
        </p:txBody>
      </p:sp>
    </p:spTree>
    <p:extLst>
      <p:ext uri="{BB962C8B-B14F-4D97-AF65-F5344CB8AC3E}">
        <p14:creationId xmlns:p14="http://schemas.microsoft.com/office/powerpoint/2010/main" val="164699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5283" y="2886285"/>
            <a:ext cx="7819210" cy="2030135"/>
          </a:xfrm>
        </p:spPr>
        <p:txBody>
          <a:bodyPr/>
          <a:lstStyle/>
          <a:p>
            <a:r>
              <a:rPr lang="pl-PL" b="1" dirty="0"/>
              <a:t>Skutki zmian klimatu dla zasobów wodnych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0" y="6177706"/>
            <a:ext cx="8623883" cy="680294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6704203" y="5791460"/>
            <a:ext cx="1760290" cy="386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900" b="1" dirty="0" smtClean="0">
                <a:solidFill>
                  <a:schemeClr val="tx1"/>
                </a:solidFill>
              </a:rPr>
              <a:t>Zychorzyn, 16.02.2025 r. </a:t>
            </a:r>
            <a:endParaRPr lang="pl-PL" sz="900" dirty="0">
              <a:solidFill>
                <a:schemeClr val="tx1"/>
              </a:solidFill>
            </a:endParaRPr>
          </a:p>
        </p:txBody>
      </p:sp>
      <p:pic>
        <p:nvPicPr>
          <p:cNvPr id="6146" name="Picture 2" descr="Jak zmiany klimatu wpływają na polskie zasoby wodne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870" y="259910"/>
            <a:ext cx="3735553" cy="248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kspert z UW: w perspektywie zmian klimatu dbajmy o renaturyzację  krajobrazu, odtwarzanie lasów i zasoby wo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27" y="259910"/>
            <a:ext cx="4189843" cy="248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65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338</TotalTime>
  <Words>1818</Words>
  <Application>Microsoft Office PowerPoint</Application>
  <PresentationFormat>Panoramiczny</PresentationFormat>
  <Paragraphs>110</Paragraphs>
  <Slides>31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6" baseType="lpstr">
      <vt:lpstr>Arial</vt:lpstr>
      <vt:lpstr>Calibri</vt:lpstr>
      <vt:lpstr>Trebuchet MS</vt:lpstr>
      <vt:lpstr>Wingdings 3</vt:lpstr>
      <vt:lpstr>Faseta</vt:lpstr>
      <vt:lpstr>Zmiany klimatu i ochrona zasobów wodnych</vt:lpstr>
      <vt:lpstr>Prezentacja multimedialna nt. „Zmian klimatu i ochrona zasobów wodnych” przygotowana dla  dla Ochotniczej Straży Pożarnej w Zychorzynie w ramach projektu współfinansowanego z Europejskiego Funduszu Rozwoju Regionalnego w ramach Priorytetu II: ”Fundusze Europejskie na zielony rozwój Mazowsza” Działania 2.4: ”Dostosowanie do klimatu” programu Fundusze Europejskie dla Mazowsza 2021-2027.</vt:lpstr>
      <vt:lpstr>Zmiany klimatu – definicja i znaczenie</vt:lpstr>
      <vt:lpstr>Przyczyny zmian  klimatu.</vt:lpstr>
      <vt:lpstr>Zasoby wodne –  kluczowy element życia</vt:lpstr>
      <vt:lpstr>Aktualna sytuacja klimatyczna</vt:lpstr>
      <vt:lpstr>Dlaczego zmiany klimatu wpływają na zasoby wodne?</vt:lpstr>
      <vt:lpstr>Polska a zmiany klimatu</vt:lpstr>
      <vt:lpstr>Skutki zmian klimatu dla zasobów wodnych</vt:lpstr>
      <vt:lpstr>Susze i pustynnienie</vt:lpstr>
      <vt:lpstr>Powodzie – skutek zmian klimatycznych</vt:lpstr>
      <vt:lpstr>Jakość wody</vt:lpstr>
      <vt:lpstr>Zmiany  w ekosystemach wodnych</vt:lpstr>
      <vt:lpstr>Zmniejszanie poziomu wód gruntowych</vt:lpstr>
      <vt:lpstr>Topnienie lodowców  i wzrost poziomu mórz.</vt:lpstr>
      <vt:lpstr>Lokalne przykłady ekstremalnych zjawisk wodnych</vt:lpstr>
      <vt:lpstr>Adaptacja i ochrona zasobów wodnych</vt:lpstr>
      <vt:lpstr>Strategie adaptacyjne wobec zmian klimatu</vt:lpstr>
      <vt:lpstr>Ograniczenie emisji  gazów cieplarnianych</vt:lpstr>
      <vt:lpstr>Rola odnawialnych źródeł energii</vt:lpstr>
      <vt:lpstr>Edukacja i świadomość społeczna</vt:lpstr>
      <vt:lpstr>Rolnictwo i jego wpływ na zasoby wodne</vt:lpstr>
      <vt:lpstr>Zrównoważone zarządzanie wodą w miastach</vt:lpstr>
      <vt:lpstr>Zrównoważone zarządzanie wodą na wsiach.</vt:lpstr>
      <vt:lpstr>Ochrona ekosystemów wodnych</vt:lpstr>
      <vt:lpstr>Globalne inicjatywy na rzecz ochrony klimatu</vt:lpstr>
      <vt:lpstr>Przyszłość i działania indywidualne</vt:lpstr>
      <vt:lpstr>Monitoring i badania naukowe</vt:lpstr>
      <vt:lpstr>Współpraca międzynarodowa</vt:lpstr>
      <vt:lpstr>Przykłady dobrych praktyk</vt:lpstr>
      <vt:lpstr>Dziękujemy 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Zmiany klimatu i ochrona zasobów wodnych</dc:title>
  <dc:creator>Piotr</dc:creator>
  <cp:lastModifiedBy>Piotr</cp:lastModifiedBy>
  <cp:revision>25</cp:revision>
  <dcterms:created xsi:type="dcterms:W3CDTF">2025-02-23T13:27:50Z</dcterms:created>
  <dcterms:modified xsi:type="dcterms:W3CDTF">2025-02-15T19:09:07Z</dcterms:modified>
</cp:coreProperties>
</file>