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5068" y="936460"/>
            <a:ext cx="8426715" cy="2905697"/>
          </a:xfrm>
        </p:spPr>
        <p:txBody>
          <a:bodyPr/>
          <a:lstStyle/>
          <a:p>
            <a:pPr algn="ctr"/>
            <a:r>
              <a:rPr lang="pl-PL" b="1" dirty="0"/>
              <a:t>Zmiany klimatu i ochrona</a:t>
            </a:r>
            <a:br>
              <a:rPr lang="pl-PL" b="1" dirty="0"/>
            </a:br>
            <a:r>
              <a:rPr lang="pl-PL" b="1" dirty="0"/>
              <a:t>zasobów wodnych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93457" y="310393"/>
            <a:ext cx="7819210" cy="1233181"/>
          </a:xfrm>
        </p:spPr>
        <p:txBody>
          <a:bodyPr/>
          <a:lstStyle/>
          <a:p>
            <a:pPr algn="l"/>
            <a:r>
              <a:rPr lang="pl-PL" b="1" dirty="0"/>
              <a:t>Susze i pustynnienie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88930" y="1959357"/>
            <a:ext cx="8028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klimatyczne przyczyniają się do coraz częstszych i dłuższych okresów suszy, co prowadzi do pustynnienia terenów.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Skutki to m.in.: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  Spadek plonów w rolnictwie i niedobory wody pitnej.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  Degradacja gleb oraz wzrost ryzyka pożarów lasów.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  Zwiększenie napięć społecznych i migracji ludności w regionach dotkniętych brakiem wody.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regiony wschodnie i środkowe są szczególnie narażone na te zjawiska, wymagając zrównoważonego zarządzania zasobami wodnymi.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348" y="528758"/>
            <a:ext cx="1356353" cy="15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4063" y="46399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Powodzie – skutek zmian klimatycznych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5040" y="2792567"/>
            <a:ext cx="8028264" cy="26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powodują zwiększenie częstotliwości i intensywności opadów, co prowadzi do powodzi. Powodzie niszczą infrastrukturę, domy oraz rolnictwo, powodując wysokie koszty odbudowy. Wzrasta ryzyko powodzi błyskawicznych, które są trudne do przewidzenia i zagrażają życiu. W Polsce szczególnie narażone są tereny górskie oraz obszary przy dużych rzekach, jak Wisła czy Odra. Działania adaptacyjne, takie jak budowa wałów przeciwpowodziowych i zbiorników retencyjnych, stają się kluczowe dla ochrony ludności.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838" y="1074788"/>
            <a:ext cx="1513435" cy="16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4063" y="46399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Jakość wody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wpływają negatywnie na jakość wód, co jest związane z częstszymi suszami i intensywnymi opadami, które powodują spływy zanieczyszczeń do rzek i jezior. Problem eutrofizacji prowadzi do nadmiernego wzrostu glonów, co obniża poziom tlenu w wodzie, szkodząc organizmom wodnym. Wzrost temperatury wód sprzyja rozwojowi patogenów i zmienia równowagę ekosystemów. W Polsce szczególnym wyzwaniem jest ochrona wód powierzchniowych i gruntowych przed zanieczyszczeniami rolniczymi i przemysłowymi.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240" y="661863"/>
            <a:ext cx="1519107" cy="17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Zmiany </a:t>
            </a:r>
            <a:br>
              <a:rPr lang="pl-PL" sz="4800" b="1" dirty="0"/>
            </a:br>
            <a:r>
              <a:rPr lang="pl-PL" sz="4800" b="1" dirty="0"/>
              <a:t>w ekosystemach wodnych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26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Ekosystemy wodne są wyjątkowo wrażliwe na zmiany klimatyczne. Spadek poziomu wód gruntowych, zaburzenia w przepływach rzek oraz wysychanie mokradeł prowadzą do zaniku siedlisk dla wielu gatunków roślin i zwierząt. Organizmy wodne, takie jak ryby i płazy, są szczególnie zagrożone ze względu na zmniejszającą się dostępność wody i jej jakość. Ochrona tych ekosystemów wymaga działań, takich jak </a:t>
            </a:r>
            <a:r>
              <a:rPr lang="pl-PL" sz="1600" b="1" dirty="0" err="1">
                <a:solidFill>
                  <a:srgbClr val="00B0F0"/>
                </a:solidFill>
              </a:rPr>
              <a:t>renaturyzacja</a:t>
            </a:r>
            <a:r>
              <a:rPr lang="pl-PL" sz="1600" b="1" dirty="0">
                <a:solidFill>
                  <a:srgbClr val="00B0F0"/>
                </a:solidFill>
              </a:rPr>
              <a:t> rzek i ochrona mokradeł, które pełnią kluczową rolę w magazynowaniu wody.</a:t>
            </a:r>
          </a:p>
        </p:txBody>
      </p:sp>
    </p:spTree>
    <p:extLst>
      <p:ext uri="{BB962C8B-B14F-4D97-AF65-F5344CB8AC3E}">
        <p14:creationId xmlns:p14="http://schemas.microsoft.com/office/powerpoint/2010/main" val="3222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Zmniejszanie poziomu wód </a:t>
            </a:r>
            <a:r>
              <a:rPr lang="pl-PL" b="1" dirty="0"/>
              <a:t>gruntowych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300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Zmniejszenie poziomu wód gruntowych jest wynikiem wzrostu temperatury i zmian w opadach, które nie pozwalają na odpowiednie uzupełnianie zasobów wodnych. Intensywne użytkowanie wód gruntowych do celów rolniczych, przemysłowych i komunalnych przyczynia się do dalszego ich spadku. Problemy te mają bezpośredni wpływ na rolnictwo i dostępność wody pitnej, szczególnie w regionach o deficycie wody, takich jak środkowa i wschodnia Polska. Konieczne są działania ograniczające eksploatację wód i promujące ich efektywne wykorzystanie.</a:t>
            </a:r>
          </a:p>
        </p:txBody>
      </p:sp>
    </p:spTree>
    <p:extLst>
      <p:ext uri="{BB962C8B-B14F-4D97-AF65-F5344CB8AC3E}">
        <p14:creationId xmlns:p14="http://schemas.microsoft.com/office/powerpoint/2010/main" val="37406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Topnienie lodowców</a:t>
            </a:r>
            <a:br>
              <a:rPr lang="pl-PL" sz="4800" b="1" dirty="0"/>
            </a:br>
            <a:r>
              <a:rPr lang="pl-PL" sz="4800" b="1" dirty="0"/>
              <a:t> i wzrost poziomu mórz.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26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Globalne ocieplenie powoduje szybkie topnienie lodowców, co wpływa na podnoszenie się poziomu mórz i zmniejszanie zasobów słodkiej wody zgromadzonej w lodowcach. Wzrost poziomu mórz prowadzi do zalewania obszarów przybrzeżnych, erozji wybrzeży i zasalania wód gruntowych. Skutki te szczególnie dotykają społeczności przybrzeżne, zmuszając je do migracji. W Polsce topnienie lodowców arktycznych wpływa na zmiany klimatyczne i hydrologiczne, zagrażając stabilności ekosystemów.</a:t>
            </a:r>
          </a:p>
        </p:txBody>
      </p:sp>
    </p:spTree>
    <p:extLst>
      <p:ext uri="{BB962C8B-B14F-4D97-AF65-F5344CB8AC3E}">
        <p14:creationId xmlns:p14="http://schemas.microsoft.com/office/powerpoint/2010/main" val="12602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3600" b="1" dirty="0"/>
              <a:t>Lokalne przykłady ekstremalnych zjawisk wodnych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26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zmiany klimatyczne przyczyniają się do występowania ekstremalnych zjawisk wodnych. Przykłady obejmują powodzie np. w Małopolsce w 2010 roku i 2024 roku w południowym dorzeczu Odry, które spowodowały ogromne zniszczenia, oraz susze z lat 2018-2020, wpływające na rolnictwo i zasoby wodne. Te wydarzenia pokazują, jak ważne są inwestycje w zbiorniki retencyjne, systemy przeciwpowodziowe oraz edukację społeczeństwa w zakresie oszczędzania wody i ochrony środowiska.</a:t>
            </a:r>
          </a:p>
        </p:txBody>
      </p:sp>
    </p:spTree>
    <p:extLst>
      <p:ext uri="{BB962C8B-B14F-4D97-AF65-F5344CB8AC3E}">
        <p14:creationId xmlns:p14="http://schemas.microsoft.com/office/powerpoint/2010/main" val="41355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2455713"/>
            <a:ext cx="7819210" cy="1233181"/>
          </a:xfrm>
        </p:spPr>
        <p:txBody>
          <a:bodyPr/>
          <a:lstStyle/>
          <a:p>
            <a:pPr algn="ctr"/>
            <a:r>
              <a:rPr lang="pl-PL" b="1" dirty="0"/>
              <a:t>Adaptacja i ochrona zasobów wodnych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pic>
        <p:nvPicPr>
          <p:cNvPr id="9218" name="Picture 2" descr="Nie tylko Zielony, ale też Niebieski Ład. UE intensyfikuje wysiłki na rzecz ochrony  zasobów wodny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20" y="3927867"/>
            <a:ext cx="3656153" cy="19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Strategie adaptacyjne wobec zmian klimatu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72152" y="3290013"/>
            <a:ext cx="8028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Adaptacja do zmian klimatu polega na dostosowywaniu działań i infrastruktury, aby minimalizować skutki ekstremalnych zjawisk. W kontekście zasobów wodnych obejmuje to budowę zbiorników retencyjnych, modernizację sieci wodociągowych oraz ochronę mokradeł. Kluczowe jest również opracowanie planów zarządzania wodami w miastach i na obszarach wiejskich, co pozwala przeciwdziałać powodziom i suszom.</a:t>
            </a:r>
          </a:p>
        </p:txBody>
      </p:sp>
    </p:spTree>
    <p:extLst>
      <p:ext uri="{BB962C8B-B14F-4D97-AF65-F5344CB8AC3E}">
        <p14:creationId xmlns:p14="http://schemas.microsoft.com/office/powerpoint/2010/main" val="41827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Ograniczenie emisji </a:t>
            </a:r>
            <a:br>
              <a:rPr lang="pl-PL" sz="4800" b="1" dirty="0"/>
            </a:br>
            <a:r>
              <a:rPr lang="pl-PL" sz="4800" b="1" dirty="0"/>
              <a:t>gazów cieplarnianych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73638" y="3245773"/>
            <a:ext cx="6995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Działania na rzecz zmniejszenia emisji gazów cieplarnianych, takich jak przejście na odnawialne źródła energii, efektywność energetyczna i zalesianie, są kluczowe dla spowolnienia zmian klimatu. Redukcja emisji CO₂ pomaga zmniejszyć ryzyko ekstremalnych zjawisk pogodowych i zachować równowagę hydrologiczną.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622" y="1371690"/>
            <a:ext cx="1722003" cy="18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08015" y="1825693"/>
            <a:ext cx="6904139" cy="2905697"/>
          </a:xfrm>
        </p:spPr>
        <p:txBody>
          <a:bodyPr/>
          <a:lstStyle/>
          <a:p>
            <a:pPr algn="just"/>
            <a:r>
              <a:rPr lang="pl-PL" sz="2400" b="1" dirty="0">
                <a:solidFill>
                  <a:schemeClr val="tx1"/>
                </a:solidFill>
              </a:rPr>
              <a:t>Prezentacja multimedialna nt. „Zmian klimatu i ochrona zasobów wodnych” przygotowana dla  dla Ochotniczej Straży Pożarnej w Zychorzynie w ramach projektu współfinansowanego z Europejskiego Funduszu Rozwoju Regionalnego w ramach Priorytetu II: ”Fundusze Europejskie na zielony rozwój Mazowsza” Działania 2.4: ”Dostosowanie do klimatu” programu Fundusze Europejskie dla Mazowsza 2021-2027.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Rola odnawialnych</a:t>
            </a:r>
            <a:br>
              <a:rPr lang="pl-PL" sz="4800" dirty="0"/>
            </a:br>
            <a:r>
              <a:rPr lang="pl-PL" sz="4800" b="1" dirty="0"/>
              <a:t>źródeł energii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28381" y="3337172"/>
            <a:ext cx="6836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Energia odnawialna, taka jak energia słoneczna, wiatrowa czy wodna, zmniejsza zapotrzebowanie na paliwa kopalne, które są głównym źródłem emisji CO₂. W Polsce inwestycje w farmy wiatrowe i </a:t>
            </a:r>
            <a:r>
              <a:rPr lang="pl-PL" sz="1600" b="1" dirty="0" err="1">
                <a:solidFill>
                  <a:srgbClr val="00B0F0"/>
                </a:solidFill>
              </a:rPr>
              <a:t>fotowoltaikę</a:t>
            </a:r>
            <a:r>
              <a:rPr lang="pl-PL" sz="1600" b="1" dirty="0">
                <a:solidFill>
                  <a:srgbClr val="00B0F0"/>
                </a:solidFill>
              </a:rPr>
              <a:t> przyczyniają się do zmniejszenia wpływu energetyki na zmiany klimatyczne.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127" y="895875"/>
            <a:ext cx="2032482" cy="22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Edukacja i świadomość społeczna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28381" y="3337172"/>
            <a:ext cx="6836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Edukacja społeczeństwa o zmianach klimatu i oszczędzaniu wody odgrywa kluczową rolę w działaniach adaptacyjnych. Kampanie informacyjne, programy szkoleniowe oraz angażowanie lokalnych społeczności zwiększają skuteczność działań na rzecz ochrony środowiska.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04" y="1179820"/>
            <a:ext cx="1842685" cy="18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Rolnictwo i jego wpływ</a:t>
            </a:r>
            <a:br>
              <a:rPr lang="pl-PL" sz="4800" b="1" dirty="0"/>
            </a:br>
            <a:r>
              <a:rPr lang="pl-PL" sz="4800" b="1" dirty="0"/>
              <a:t>na zasoby wodne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28381" y="3217378"/>
            <a:ext cx="6655967" cy="189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Rolnictwo jest jednym z głównych użytkowników wody, ale zmiany klimatu wymuszają zmiany w sposobie zarządzania wodą w tym sektorze. Zrównoważone praktyki, takie jak nawadnianie kroplowe i stosowanie roślin odpornych na suszę, pomagają ograniczyć zużycie wody i chronić gleby.</a:t>
            </a:r>
          </a:p>
        </p:txBody>
      </p:sp>
    </p:spTree>
    <p:extLst>
      <p:ext uri="{BB962C8B-B14F-4D97-AF65-F5344CB8AC3E}">
        <p14:creationId xmlns:p14="http://schemas.microsoft.com/office/powerpoint/2010/main" val="41762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400" b="1" dirty="0"/>
              <a:t>Zrównoważone zarządzanie wodą w miastach</a:t>
            </a:r>
            <a:endParaRPr lang="pl-PL" sz="4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62605" y="3351602"/>
            <a:ext cx="6655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miastach konieczne jest wprowadzenie strategii, takich jak budowa systemów zielonej infrastruktury, retencja wody deszczowej i redukcja strat wody w sieciach wodociągowych. Takie działania pomagają lepiej gospodarować zasobami wodnymi w obliczu zmian klimatycznych.</a:t>
            </a:r>
          </a:p>
        </p:txBody>
      </p:sp>
    </p:spTree>
    <p:extLst>
      <p:ext uri="{BB962C8B-B14F-4D97-AF65-F5344CB8AC3E}">
        <p14:creationId xmlns:p14="http://schemas.microsoft.com/office/powerpoint/2010/main" val="3664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400" b="1" dirty="0"/>
              <a:t>Zrównoważone zarządzanie wodą na wsiach.</a:t>
            </a:r>
            <a:endParaRPr lang="pl-PL" sz="4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03882" y="2084865"/>
            <a:ext cx="8106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Na obszarach wiejskich zrównoważone zarządzanie wodą oznacza wykorzystanie zasobów w sposób efektywny i długoterminowy. Obejmuje działania takie jak: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 Budowa systemów małej retencji (stawy, zbiorniki wodne) do gromadzenia wody opadowej. 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Promowanie naturalnych rozwiązań, takich jak ochrona mokradeł i zalesianie. Stosowanie technik oszczędzania wody w rolnictwie, np. nawadnianie  kroplowe.   Edukacja mieszkańców w zakresie ochrony wód i przeciwdziałania ich  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zanieczyszczeniu.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Te działania wspierają adaptację do zmian klimatycznych i ochronę zasobów wodnych</a:t>
            </a:r>
          </a:p>
        </p:txBody>
      </p:sp>
    </p:spTree>
    <p:extLst>
      <p:ext uri="{BB962C8B-B14F-4D97-AF65-F5344CB8AC3E}">
        <p14:creationId xmlns:p14="http://schemas.microsoft.com/office/powerpoint/2010/main" val="42072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Ochrona ekosystemów wodnych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252754" y="2902777"/>
            <a:ext cx="6437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Ochrona naturalnych ekosystemów wodnych, takich jak mokradła, bagna czy rzeki, jest kluczowa dla utrzymania bioróżnorodności i poprawy retencji wody. </a:t>
            </a:r>
            <a:r>
              <a:rPr lang="pl-PL" sz="1600" b="1" dirty="0" err="1">
                <a:solidFill>
                  <a:srgbClr val="00B0F0"/>
                </a:solidFill>
              </a:rPr>
              <a:t>Renaturyzacja</a:t>
            </a:r>
            <a:r>
              <a:rPr lang="pl-PL" sz="1600" b="1" dirty="0">
                <a:solidFill>
                  <a:srgbClr val="00B0F0"/>
                </a:solidFill>
              </a:rPr>
              <a:t> rzek i ochrona naturalnych zbiorników wodnych wspierają adaptację do zmian klimatu.</a:t>
            </a:r>
          </a:p>
        </p:txBody>
      </p:sp>
    </p:spTree>
    <p:extLst>
      <p:ext uri="{BB962C8B-B14F-4D97-AF65-F5344CB8AC3E}">
        <p14:creationId xmlns:p14="http://schemas.microsoft.com/office/powerpoint/2010/main" val="38914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Globalne inicjatywy na rzecz ochrony klimatu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87772" y="2876483"/>
            <a:ext cx="6051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Organizacje międzynarodowe, takie jak ONZ, promują działania na rzecz redukcji emisji i ochrony zasobów wodnych. Porozumienie paryskie czy cele zrównoważonego rozwoju (SDG) stanowią ramy globalnych działań w obliczu kryzysu klimatycznego.</a:t>
            </a:r>
          </a:p>
        </p:txBody>
      </p:sp>
    </p:spTree>
    <p:extLst>
      <p:ext uri="{BB962C8B-B14F-4D97-AF65-F5344CB8AC3E}">
        <p14:creationId xmlns:p14="http://schemas.microsoft.com/office/powerpoint/2010/main" val="24189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42904" y="2061431"/>
            <a:ext cx="7097757" cy="1233181"/>
          </a:xfrm>
        </p:spPr>
        <p:txBody>
          <a:bodyPr/>
          <a:lstStyle/>
          <a:p>
            <a:pPr algn="ctr"/>
            <a:r>
              <a:rPr lang="pl-PL" b="1" dirty="0"/>
              <a:t>Przyszłość i działania indywidualne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963008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Monitoring i badania</a:t>
            </a:r>
            <a:br>
              <a:rPr lang="pl-PL" sz="4800" dirty="0"/>
            </a:br>
            <a:r>
              <a:rPr lang="pl-PL" sz="4800" b="1" dirty="0"/>
              <a:t>naukowe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87772" y="2876483"/>
            <a:ext cx="6051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Systematyczny monitoring zmian klimatycznych i jakości wód pozwala na lepsze planowanie działań adaptacyjnych.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projekty takie jak </a:t>
            </a:r>
            <a:r>
              <a:rPr lang="pl-PL" sz="1600" b="1" dirty="0" err="1">
                <a:solidFill>
                  <a:srgbClr val="00B0F0"/>
                </a:solidFill>
              </a:rPr>
              <a:t>Klimada</a:t>
            </a:r>
            <a:r>
              <a:rPr lang="pl-PL" sz="1600" b="1" dirty="0">
                <a:solidFill>
                  <a:srgbClr val="00B0F0"/>
                </a:solidFill>
              </a:rPr>
              <a:t> 2.0 wspierają analizy i prognozy klimatyczne, dostarczając cennych danych dla  decydentów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https://klimada2.ios.gov.pl/</a:t>
            </a:r>
          </a:p>
          <a:p>
            <a:pPr algn="just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963008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Współpraca</a:t>
            </a:r>
            <a:br>
              <a:rPr lang="pl-PL" sz="4800" dirty="0"/>
            </a:br>
            <a:r>
              <a:rPr lang="pl-PL" sz="4800" b="1" dirty="0"/>
              <a:t>międzynarodowa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87772" y="3142579"/>
            <a:ext cx="60512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to wyzwanie globalne, wymagające międzynarodowej współpracy. Polska uczestniczy w inicjatywach UE i ONZ, takich jak programy LIFE i Green Deal, które wspierają działania adaptacyjne oraz redukcję emisji.</a:t>
            </a:r>
          </a:p>
          <a:p>
            <a:pPr algn="just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31846" y="266669"/>
            <a:ext cx="8426715" cy="1629243"/>
          </a:xfrm>
        </p:spPr>
        <p:txBody>
          <a:bodyPr/>
          <a:lstStyle/>
          <a:p>
            <a:pPr algn="l"/>
            <a:r>
              <a:rPr lang="pl-PL" sz="4800" b="1" dirty="0"/>
              <a:t>Zmiany klimatu</a:t>
            </a:r>
            <a:br>
              <a:rPr lang="pl-PL" sz="4800" b="1" dirty="0"/>
            </a:br>
            <a:r>
              <a:rPr lang="pl-PL" sz="4800" b="1" dirty="0"/>
              <a:t>– definicja i znaczenie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82243" y="2445479"/>
            <a:ext cx="7640974" cy="2796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to długoterminowe przekształcenia w systemach pogodowych Ziemi, wynikające zarówno z naturalnych procesów, jak i działalności człowieka. Obecne zmiany, głównie powodowane emisją gazów cieplarnianych, prowadzą do globalnego ocieplenia, wpływając na środowisko, gospodarkę i życie ludzi. Zrozumienie istoty tych zmian pozwala na lepsze przygotowanie się do ich skutków i podejmowanie działań na rzecz adaptacji oraz ochrony zasobów naturalnych, w tym wody.</a:t>
            </a:r>
          </a:p>
        </p:txBody>
      </p:sp>
    </p:spTree>
    <p:extLst>
      <p:ext uri="{BB962C8B-B14F-4D97-AF65-F5344CB8AC3E}">
        <p14:creationId xmlns:p14="http://schemas.microsoft.com/office/powerpoint/2010/main" val="7903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4122" y="383092"/>
            <a:ext cx="7819210" cy="1233181"/>
          </a:xfrm>
        </p:spPr>
        <p:txBody>
          <a:bodyPr/>
          <a:lstStyle/>
          <a:p>
            <a:r>
              <a:rPr lang="pl-PL" sz="4800" b="1" dirty="0"/>
              <a:t>Przykłady dobrych praktyk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157010" y="2463070"/>
            <a:ext cx="70076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realizowane są projekty, takie jak </a:t>
            </a:r>
            <a:r>
              <a:rPr lang="pl-PL" sz="1600" b="1" dirty="0" err="1">
                <a:solidFill>
                  <a:srgbClr val="00B0F0"/>
                </a:solidFill>
              </a:rPr>
              <a:t>renaturyzacja</a:t>
            </a:r>
            <a:r>
              <a:rPr lang="pl-PL" sz="1600" b="1" dirty="0">
                <a:solidFill>
                  <a:srgbClr val="00B0F0"/>
                </a:solidFill>
              </a:rPr>
              <a:t> rzek (np. Biebrzy), budowa zbiorników retencyjnych oraz programy edukacyjne. Lokalne inicjatywy wspierają ochronę zasobów wodnych i przeciwdziałają skutkom zmian klimatu.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Kraje europejskie wdrażają innowacyjne rozwiązania, takie jak holenderski program zarządzania wodą „</a:t>
            </a:r>
            <a:r>
              <a:rPr lang="pl-PL" sz="1600" b="1" dirty="0" err="1">
                <a:solidFill>
                  <a:srgbClr val="00B0F0"/>
                </a:solidFill>
              </a:rPr>
              <a:t>Room</a:t>
            </a:r>
            <a:r>
              <a:rPr lang="pl-PL" sz="1600" b="1" dirty="0">
                <a:solidFill>
                  <a:srgbClr val="00B0F0"/>
                </a:solidFill>
              </a:rPr>
              <a:t> for the River” czy niemieckie inwestycje w zieloną infrastrukturę miejską. Te działania mogą być inspiracją dla Polski.</a:t>
            </a:r>
          </a:p>
          <a:p>
            <a:pPr algn="just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2059" y="1124873"/>
            <a:ext cx="7819210" cy="1233181"/>
          </a:xfrm>
        </p:spPr>
        <p:txBody>
          <a:bodyPr/>
          <a:lstStyle/>
          <a:p>
            <a:pPr algn="ctr"/>
            <a:r>
              <a:rPr lang="pl-PL" b="1" dirty="0"/>
              <a:t>Dziękujemy </a:t>
            </a:r>
            <a:br>
              <a:rPr lang="pl-PL" b="1" dirty="0"/>
            </a:br>
            <a:r>
              <a:rPr lang="pl-PL" b="1" dirty="0"/>
              <a:t>za uwagę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176" y="2486184"/>
            <a:ext cx="3967992" cy="28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1904" y="956346"/>
            <a:ext cx="8426715" cy="1031846"/>
          </a:xfrm>
        </p:spPr>
        <p:txBody>
          <a:bodyPr/>
          <a:lstStyle/>
          <a:p>
            <a:pPr algn="l"/>
            <a:r>
              <a:rPr lang="pl-PL" sz="4800" b="1" dirty="0"/>
              <a:t>Przyczyny zmian </a:t>
            </a:r>
            <a:br>
              <a:rPr lang="pl-PL" sz="4800" b="1" dirty="0"/>
            </a:br>
            <a:r>
              <a:rPr lang="pl-PL" sz="4800" b="1" dirty="0"/>
              <a:t>klimatu.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23519" y="2155971"/>
            <a:ext cx="7456415" cy="2792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wynikają zarówno z naturalnych procesów, takich jak wulkanizm czy zmiany w aktywności słonecznej, jak i z działalności człowieka. Antropogeniczne przyczyny obejmują przede wszystkim emisję gazów cieplarnianych (CO₂, CH₄) z przemysłu, transportu i rolnictwa, a także wylesianie i zmiany w użytkowaniu ziemi. To prowadzi do wzrostu koncentracji gazów w atmosferze, potęgując efekt cieplarniany i powodując globalne ocieplenie.</a:t>
            </a:r>
          </a:p>
        </p:txBody>
      </p:sp>
    </p:spTree>
    <p:extLst>
      <p:ext uri="{BB962C8B-B14F-4D97-AF65-F5344CB8AC3E}">
        <p14:creationId xmlns:p14="http://schemas.microsoft.com/office/powerpoint/2010/main" val="29047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1904" y="956346"/>
            <a:ext cx="8426715" cy="1031846"/>
          </a:xfrm>
        </p:spPr>
        <p:txBody>
          <a:bodyPr/>
          <a:lstStyle/>
          <a:p>
            <a:pPr algn="l"/>
            <a:r>
              <a:rPr lang="pl-PL" sz="4800" b="1" dirty="0"/>
              <a:t>Zasoby wodne – </a:t>
            </a:r>
            <a:br>
              <a:rPr lang="pl-PL" sz="4800" b="1" dirty="0"/>
            </a:br>
            <a:r>
              <a:rPr lang="pl-PL" sz="4800" b="1" dirty="0"/>
              <a:t>kluczowy element życia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52180" y="2479340"/>
            <a:ext cx="6655967" cy="2451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Woda to fundament życia, niezbędna dla ludzi, zwierząt, roślin oraz gospodarki. Odpowiada za rolnictwo, energetykę i przemysł, ale jest zasobem ograniczonym. Zmiany klimatu pogarszają jej dostępność, prowadząc do susz, powodzi i spadku jakości wody. Utrzymanie równowagi hydrologicznej jest kluczowe dla przetrwania ekosystemów i społeczności ludzkich.</a:t>
            </a:r>
          </a:p>
        </p:txBody>
      </p:sp>
      <p:pic>
        <p:nvPicPr>
          <p:cNvPr id="2050" name="Picture 2" descr="Kropla Wody Zdjęcia - darmowe pobieranie na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86" y="2479340"/>
            <a:ext cx="1801333" cy="18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4125" y="139943"/>
            <a:ext cx="7819210" cy="1657219"/>
          </a:xfrm>
        </p:spPr>
        <p:txBody>
          <a:bodyPr/>
          <a:lstStyle/>
          <a:p>
            <a:pPr algn="l"/>
            <a:r>
              <a:rPr lang="pl-PL" sz="4800" b="1" dirty="0"/>
              <a:t>Aktualna sytuacja</a:t>
            </a:r>
            <a:br>
              <a:rPr lang="pl-PL" sz="4800" dirty="0"/>
            </a:br>
            <a:r>
              <a:rPr lang="pl-PL" sz="4800" b="1" dirty="0"/>
              <a:t>klimatyczna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52180" y="2479340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Średnia temperatura globalna stale rośnie, co prowadzi do wzmożonych zjawisk ekstremalnych, takich jak fale upałów, intensywne opady i gwałtowne zmiany pogodowe. Według danych naukowych prognozy wskazują na dalsze ocieplenie klimatu, które szczególnie dotknie regiony Europy, w tym Polskę. Skutki te w znaczący sposób wpływają na zasoby wodne, ich dostępność i jakość, co wymaga pilnych działań adaptacyjnych.</a:t>
            </a:r>
          </a:p>
        </p:txBody>
      </p:sp>
    </p:spTree>
    <p:extLst>
      <p:ext uri="{BB962C8B-B14F-4D97-AF65-F5344CB8AC3E}">
        <p14:creationId xmlns:p14="http://schemas.microsoft.com/office/powerpoint/2010/main" val="13146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2180" y="159391"/>
            <a:ext cx="7819210" cy="2535393"/>
          </a:xfrm>
        </p:spPr>
        <p:txBody>
          <a:bodyPr/>
          <a:lstStyle/>
          <a:p>
            <a:pPr algn="l"/>
            <a:r>
              <a:rPr lang="pl-PL" sz="4800" b="1" dirty="0"/>
              <a:t>Dlaczego zmiany klimatu wpływają na zasoby wodne?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52180" y="2974660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zaburzają cykl hydrologiczny, powodując ekstremalne zjawiska pogodowe, takie jak susze i powodzie. Wzrost temperatury prowadzi do szybszego parowania wody, zmniejszając jej dostępność w glebie i rzekach. Jednocześnie intensywne opady zwiększają ryzyko erozji i zanieczyszczenia wód. Te zmiany szczególnie dotykają regiony zależne od niestabilnych źródeł wody, wymagając adaptacyjnych działań na rzecz ich ochrony.</a:t>
            </a:r>
          </a:p>
        </p:txBody>
      </p:sp>
    </p:spTree>
    <p:extLst>
      <p:ext uri="{BB962C8B-B14F-4D97-AF65-F5344CB8AC3E}">
        <p14:creationId xmlns:p14="http://schemas.microsoft.com/office/powerpoint/2010/main" val="42948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93457" y="310393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Polska a zmiany klimatu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zmiany klimatyczne manifestują się coraz </a:t>
            </a: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częstszymi ekstremalnymi zjawiskami pogodowymi, takimi jak:</a:t>
            </a: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pl-PL" sz="1600" b="1" u="sng" dirty="0">
                <a:solidFill>
                  <a:srgbClr val="00B0F0"/>
                </a:solidFill>
              </a:rPr>
              <a:t>Fale upałów</a:t>
            </a:r>
            <a:r>
              <a:rPr lang="pl-PL" sz="1600" b="1" dirty="0">
                <a:solidFill>
                  <a:srgbClr val="00B0F0"/>
                </a:solidFill>
              </a:rPr>
              <a:t> – wpływające na zdrowie ludzi i wydajność rolnictwa.</a:t>
            </a: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pl-PL" sz="1600" b="1" u="sng" dirty="0">
                <a:solidFill>
                  <a:srgbClr val="00B0F0"/>
                </a:solidFill>
              </a:rPr>
              <a:t>Susze</a:t>
            </a:r>
            <a:r>
              <a:rPr lang="pl-PL" sz="1600" b="1" dirty="0">
                <a:solidFill>
                  <a:srgbClr val="00B0F0"/>
                </a:solidFill>
              </a:rPr>
              <a:t> – ograniczające zasoby wody dla rolnictwa i przemysłu.</a:t>
            </a: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pl-PL" sz="1600" b="1" u="sng" dirty="0">
                <a:solidFill>
                  <a:srgbClr val="00B0F0"/>
                </a:solidFill>
              </a:rPr>
              <a:t>Intensywne opady i powodzie</a:t>
            </a:r>
            <a:r>
              <a:rPr lang="pl-PL" sz="1600" b="1" dirty="0">
                <a:solidFill>
                  <a:srgbClr val="00B0F0"/>
                </a:solidFill>
              </a:rPr>
              <a:t> – powodujące straty materialne i degradację środowiska.</a:t>
            </a:r>
          </a:p>
        </p:txBody>
      </p:sp>
    </p:spTree>
    <p:extLst>
      <p:ext uri="{BB962C8B-B14F-4D97-AF65-F5344CB8AC3E}">
        <p14:creationId xmlns:p14="http://schemas.microsoft.com/office/powerpoint/2010/main" val="16469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5283" y="2886285"/>
            <a:ext cx="7819210" cy="2030135"/>
          </a:xfrm>
        </p:spPr>
        <p:txBody>
          <a:bodyPr/>
          <a:lstStyle/>
          <a:p>
            <a:r>
              <a:rPr lang="pl-PL" b="1" dirty="0"/>
              <a:t>Skutki zmian klimatu dla zasobów wodnych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pic>
        <p:nvPicPr>
          <p:cNvPr id="6146" name="Picture 2" descr="Jak zmiany klimatu wpływają na polskie zasoby wodn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70" y="259910"/>
            <a:ext cx="3735553" cy="24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kspert z UW: w perspektywie zmian klimatu dbajmy o renaturyzację  krajobrazu, odtwarzanie lasów i zasoby w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27" y="259910"/>
            <a:ext cx="4189843" cy="24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</TotalTime>
  <Words>1658</Words>
  <Application>Microsoft Office PowerPoint</Application>
  <PresentationFormat>Panoramiczny</PresentationFormat>
  <Paragraphs>75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Faseta</vt:lpstr>
      <vt:lpstr>Zmiany klimatu i ochrona zasobów wodnych</vt:lpstr>
      <vt:lpstr>Prezentacja multimedialna nt. „Zmian klimatu i ochrona zasobów wodnych” przygotowana dla  dla Ochotniczej Straży Pożarnej w Zychorzynie w ramach projektu współfinansowanego z Europejskiego Funduszu Rozwoju Regionalnego w ramach Priorytetu II: ”Fundusze Europejskie na zielony rozwój Mazowsza” Działania 2.4: ”Dostosowanie do klimatu” programu Fundusze Europejskie dla Mazowsza 2021-2027.</vt:lpstr>
      <vt:lpstr>Zmiany klimatu – definicja i znaczenie</vt:lpstr>
      <vt:lpstr>Przyczyny zmian  klimatu.</vt:lpstr>
      <vt:lpstr>Zasoby wodne –  kluczowy element życia</vt:lpstr>
      <vt:lpstr>Aktualna sytuacja klimatyczna</vt:lpstr>
      <vt:lpstr>Dlaczego zmiany klimatu wpływają na zasoby wodne?</vt:lpstr>
      <vt:lpstr>Polska a zmiany klimatu</vt:lpstr>
      <vt:lpstr>Skutki zmian klimatu dla zasobów wodnych</vt:lpstr>
      <vt:lpstr>Susze i pustynnienie</vt:lpstr>
      <vt:lpstr>Powodzie – skutek zmian klimatycznych</vt:lpstr>
      <vt:lpstr>Jakość wody</vt:lpstr>
      <vt:lpstr>Zmiany  w ekosystemach wodnych</vt:lpstr>
      <vt:lpstr>Zmniejszanie poziomu wód gruntowych</vt:lpstr>
      <vt:lpstr>Topnienie lodowców  i wzrost poziomu mórz.</vt:lpstr>
      <vt:lpstr>Lokalne przykłady ekstremalnych zjawisk wodnych</vt:lpstr>
      <vt:lpstr>Adaptacja i ochrona zasobów wodnych</vt:lpstr>
      <vt:lpstr>Strategie adaptacyjne wobec zmian klimatu</vt:lpstr>
      <vt:lpstr>Ograniczenie emisji  gazów cieplarnianych</vt:lpstr>
      <vt:lpstr>Rola odnawialnych źródeł energii</vt:lpstr>
      <vt:lpstr>Edukacja i świadomość społeczna</vt:lpstr>
      <vt:lpstr>Rolnictwo i jego wpływ na zasoby wodne</vt:lpstr>
      <vt:lpstr>Zrównoważone zarządzanie wodą w miastach</vt:lpstr>
      <vt:lpstr>Zrównoważone zarządzanie wodą na wsiach.</vt:lpstr>
      <vt:lpstr>Ochrona ekosystemów wodnych</vt:lpstr>
      <vt:lpstr>Globalne inicjatywy na rzecz ochrony klimatu</vt:lpstr>
      <vt:lpstr>Przyszłość i działania indywidualne</vt:lpstr>
      <vt:lpstr>Monitoring i badania naukowe</vt:lpstr>
      <vt:lpstr>Współpraca międzynarodowa</vt:lpstr>
      <vt:lpstr>Przykłady dobrych praktyk</vt:lpstr>
      <vt:lpstr>Dziękujemy 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klimatu i ochrona zasobów wodnych</dc:title>
  <dc:creator>Piotr</dc:creator>
  <cp:lastModifiedBy>48603553836</cp:lastModifiedBy>
  <cp:revision>26</cp:revision>
  <dcterms:created xsi:type="dcterms:W3CDTF">2025-02-23T13:27:50Z</dcterms:created>
  <dcterms:modified xsi:type="dcterms:W3CDTF">2026-02-20T10:27:26Z</dcterms:modified>
</cp:coreProperties>
</file>